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Archivo Black" charset="1" panose="020B0A03020202020B04"/>
      <p:regular r:id="rId20"/>
    </p:embeddedFont>
    <p:embeddedFont>
      <p:font typeface="Klein Bold" charset="1" panose="02000503060000020004"/>
      <p:regular r:id="rId21"/>
    </p:embeddedFont>
    <p:embeddedFont>
      <p:font typeface="Arial Unicode" charset="1" panose="020B0604020202020204"/>
      <p:regular r:id="rId22"/>
    </p:embeddedFont>
    <p:embeddedFont>
      <p:font typeface="Helios" charset="1" panose="020B0504020202020204"/>
      <p:regular r:id="rId23"/>
    </p:embeddedFont>
    <p:embeddedFont>
      <p:font typeface="Helios Bold" charset="1" panose="020B070402020202020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https://pshospitalar.com.br/?utm_source=chatgpt.com" TargetMode="External" Type="http://schemas.openxmlformats.org/officeDocument/2006/relationships/hyperlink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2" Target="../media/image10.png" Type="http://schemas.openxmlformats.org/officeDocument/2006/relationships/image"/><Relationship Id="rId3" Target="../media/image11.jpe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8.pn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44524"/>
            <a:ext cx="18256674" cy="12171116"/>
          </a:xfrm>
          <a:custGeom>
            <a:avLst/>
            <a:gdLst/>
            <a:ahLst/>
            <a:cxnLst/>
            <a:rect r="r" b="b" t="t" l="l"/>
            <a:pathLst>
              <a:path h="12171116" w="18256674">
                <a:moveTo>
                  <a:pt x="0" y="0"/>
                </a:moveTo>
                <a:lnTo>
                  <a:pt x="18256674" y="0"/>
                </a:lnTo>
                <a:lnTo>
                  <a:pt x="18256674" y="12171115"/>
                </a:lnTo>
                <a:lnTo>
                  <a:pt x="0" y="121711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466927" y="-4280359"/>
            <a:ext cx="10812392" cy="10812392"/>
          </a:xfrm>
          <a:custGeom>
            <a:avLst/>
            <a:gdLst/>
            <a:ahLst/>
            <a:cxnLst/>
            <a:rect r="r" b="b" t="t" l="l"/>
            <a:pathLst>
              <a:path h="10812392" w="10812392">
                <a:moveTo>
                  <a:pt x="0" y="0"/>
                </a:moveTo>
                <a:lnTo>
                  <a:pt x="10812393" y="0"/>
                </a:lnTo>
                <a:lnTo>
                  <a:pt x="10812393" y="10812392"/>
                </a:lnTo>
                <a:lnTo>
                  <a:pt x="0" y="10812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07200" y="4432068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7078" y="7902203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2"/>
                </a:lnTo>
                <a:lnTo>
                  <a:pt x="0" y="5764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28187" y="1343114"/>
            <a:ext cx="5933717" cy="6177909"/>
          </a:xfrm>
          <a:custGeom>
            <a:avLst/>
            <a:gdLst/>
            <a:ahLst/>
            <a:cxnLst/>
            <a:rect r="r" b="b" t="t" l="l"/>
            <a:pathLst>
              <a:path h="6177909" w="5933717">
                <a:moveTo>
                  <a:pt x="0" y="0"/>
                </a:moveTo>
                <a:lnTo>
                  <a:pt x="5933716" y="0"/>
                </a:lnTo>
                <a:lnTo>
                  <a:pt x="5933716" y="6177909"/>
                </a:lnTo>
                <a:lnTo>
                  <a:pt x="0" y="6177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65133">
            <a:off x="13778162" y="8425213"/>
            <a:ext cx="3662880" cy="904947"/>
          </a:xfrm>
          <a:custGeom>
            <a:avLst/>
            <a:gdLst/>
            <a:ahLst/>
            <a:cxnLst/>
            <a:rect r="r" b="b" t="t" l="l"/>
            <a:pathLst>
              <a:path h="904947" w="3662880">
                <a:moveTo>
                  <a:pt x="0" y="0"/>
                </a:moveTo>
                <a:lnTo>
                  <a:pt x="3662881" y="0"/>
                </a:lnTo>
                <a:lnTo>
                  <a:pt x="3662881" y="904947"/>
                </a:lnTo>
                <a:lnTo>
                  <a:pt x="0" y="9049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30790" y="7968878"/>
            <a:ext cx="12528510" cy="596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99"/>
              </a:lnSpc>
            </a:pPr>
            <a:r>
              <a:rPr lang="en-US" sz="4410" spc="-57">
                <a:solidFill>
                  <a:srgbClr val="001B39"/>
                </a:solidFill>
                <a:latin typeface="Archivo Black"/>
                <a:ea typeface="Archivo Black"/>
                <a:cs typeface="Archivo Black"/>
                <a:sym typeface="Archivo Black"/>
              </a:rPr>
              <a:t>"</a:t>
            </a:r>
            <a:r>
              <a:rPr lang="en-US" sz="4410" spc="-57">
                <a:solidFill>
                  <a:srgbClr val="001B39"/>
                </a:solidFill>
                <a:latin typeface="Archivo Black"/>
                <a:ea typeface="Archivo Black"/>
                <a:cs typeface="Archivo Black"/>
                <a:sym typeface="Archivo Black"/>
              </a:rPr>
              <a:t>Duas décadas de excelência cirúrgica"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49087"/>
            <a:ext cx="16993429" cy="848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60"/>
              </a:lnSpc>
            </a:pPr>
            <a:r>
              <a:rPr lang="en-US" sz="52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CÂNULA DE ABRANGÊNCIA – DUALPOLAR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3666173"/>
            <a:ext cx="11088900" cy="5459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b="true" sz="22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Cânula com ponta expansiva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, com potencial ablativo de lesão bipolar, projetada com configuração modificada para atingir apenas as zonas de lesão que são específicas aossinais de dor, resultando em uma lesão muito maior e mais consistente. Compatível com todas as marcas de Eletrodos e Geradores.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b="true" sz="22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RF Torácica 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Na coluna torácica, há grande variabilidade na localização dos nervos do ramo medial.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b="true" sz="22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RF Lombar 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Os nervos do ramo medial da coluna lombar têm uma grande área para se estender através das vértebras, o que pode dificultar a ablação completa do nervo alvo.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b="true" sz="22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RF Sacro ilíaca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Com alta variabilidade em direção e localização, os nervos do sacro ficam proximais e distais ao forame, bem como anteriores e posteriores.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b="true" sz="22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Genicular RF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Os nervos geniculares variam em localização ao longo do fêmur e da tíbia. O sistema de cânula ponta aberta leva em conta essa variabilidade criando uma grande lesão, expandindo a largura da lesão sem aumentar a distância.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90698" y="4081750"/>
            <a:ext cx="4431456" cy="4459504"/>
          </a:xfrm>
          <a:custGeom>
            <a:avLst/>
            <a:gdLst/>
            <a:ahLst/>
            <a:cxnLst/>
            <a:rect r="r" b="b" t="t" l="l"/>
            <a:pathLst>
              <a:path h="4459504" w="4431456">
                <a:moveTo>
                  <a:pt x="0" y="0"/>
                </a:moveTo>
                <a:lnTo>
                  <a:pt x="4431457" y="0"/>
                </a:lnTo>
                <a:lnTo>
                  <a:pt x="4431457" y="4459504"/>
                </a:lnTo>
                <a:lnTo>
                  <a:pt x="0" y="4459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49087"/>
            <a:ext cx="16993429" cy="848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60"/>
              </a:lnSpc>
            </a:pPr>
            <a:r>
              <a:rPr lang="en-US" sz="52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CÂNULA DE BLOQUEIO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54797" y="4221722"/>
            <a:ext cx="5572754" cy="4387277"/>
          </a:xfrm>
          <a:custGeom>
            <a:avLst/>
            <a:gdLst/>
            <a:ahLst/>
            <a:cxnLst/>
            <a:rect r="r" b="b" t="t" l="l"/>
            <a:pathLst>
              <a:path h="4387277" w="5572754">
                <a:moveTo>
                  <a:pt x="0" y="0"/>
                </a:moveTo>
                <a:lnTo>
                  <a:pt x="5572754" y="0"/>
                </a:lnTo>
                <a:lnTo>
                  <a:pt x="5572754" y="4387277"/>
                </a:lnTo>
                <a:lnTo>
                  <a:pt x="0" y="43872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3603943"/>
            <a:ext cx="8926097" cy="5849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</a:t>
            </a:r>
            <a:r>
              <a:rPr lang="en-US" sz="2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Kit Cânulas SmartGrid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é a solução ideal e completa para posicionamento, orientação, penetração cutânea e intramuscular, estimulação e dispersão de fármaco em procedimentos de bloqueio guiados por ultrassom ou escopia.</a:t>
            </a:r>
          </a:p>
          <a:p>
            <a:pPr algn="l">
              <a:lnSpc>
                <a:spcPts val="3080"/>
              </a:lnSpc>
            </a:pPr>
          </a:p>
          <a:p>
            <a:pPr algn="l">
              <a:lnSpc>
                <a:spcPts val="3080"/>
              </a:lnSpc>
            </a:pPr>
            <a:r>
              <a:rPr lang="en-US" sz="2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Principais Indicações: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Infiltração das facetas articulares;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Infiltração transforaminal;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Bloqueio facetário;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Bloqueio do ramo medial;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Bloqueio anestésico de nervo;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Bloqueio seletivo do nervo;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Bloqueio simpático lombar;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Bloqueio de gânglio estrelado;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Bloqueio de nervo periférico;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49087"/>
            <a:ext cx="16993429" cy="848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60"/>
              </a:lnSpc>
            </a:pPr>
            <a:r>
              <a:rPr lang="en-US" sz="52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AGULHA PARA NERVO TRIGÊMEO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455505" y="4314618"/>
            <a:ext cx="6350798" cy="3967025"/>
          </a:xfrm>
          <a:custGeom>
            <a:avLst/>
            <a:gdLst/>
            <a:ahLst/>
            <a:cxnLst/>
            <a:rect r="r" b="b" t="t" l="l"/>
            <a:pathLst>
              <a:path h="3967025" w="6350798">
                <a:moveTo>
                  <a:pt x="0" y="0"/>
                </a:moveTo>
                <a:lnTo>
                  <a:pt x="6350798" y="0"/>
                </a:lnTo>
                <a:lnTo>
                  <a:pt x="6350798" y="3967025"/>
                </a:lnTo>
                <a:lnTo>
                  <a:pt x="0" y="39670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91813" y="3904753"/>
            <a:ext cx="8036662" cy="2725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sti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nado ao procedimento cirúrgico percutâneo de compressão do gânglio de Gasser e das raízes t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ri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gem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ais 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por balão (cateter) no tratamento da Neuralgia do nervo trigêmeo / Neurotomia Retro Gasseriana.</a:t>
            </a:r>
          </a:p>
          <a:p>
            <a:pPr algn="l">
              <a:lnSpc>
                <a:spcPts val="3080"/>
              </a:lnSpc>
            </a:p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kit acompanha agulhas, instrumentais e componentes que possibilitam realizar o procedimento percutâneo.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47815" y="3952378"/>
            <a:ext cx="15207143" cy="4921885"/>
            <a:chOff x="0" y="0"/>
            <a:chExt cx="20276190" cy="65625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Contatos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4454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📞 Telefone: (61) 3343-2016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📧 E-mail: contato@pshospitalar.com.br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📍 Endereço: Trecho 3, conjunto 03, Bloco E, sala 306 e 308 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Guará, Brasília – DF – CEP 71215-300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🌐 Site: </a:t>
              </a:r>
              <a:r>
                <a:rPr lang="en-US" sz="3199" u="sng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  <a:hlinkClick r:id="rId3" tooltip="https://pshospitalar.com.br/?utm_source=chatgpt.com"/>
                </a:rPr>
                <a:t>pshospitalar.com.br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901581" y="5219359"/>
            <a:ext cx="15207143" cy="2112010"/>
            <a:chOff x="0" y="0"/>
            <a:chExt cx="20276190" cy="28160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Obrigado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707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38B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14000"/>
            </a:blip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2733654"/>
            <a:ext cx="18288000" cy="7553346"/>
            <a:chOff x="0" y="0"/>
            <a:chExt cx="4816593" cy="19893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989359"/>
            </a:xfrm>
            <a:custGeom>
              <a:avLst/>
              <a:gdLst/>
              <a:ahLst/>
              <a:cxnLst/>
              <a:rect r="r" b="b" t="t" l="l"/>
              <a:pathLst>
                <a:path h="198935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989359"/>
                  </a:lnTo>
                  <a:lnTo>
                    <a:pt x="0" y="198935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816593" cy="20465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4639504" y="1053053"/>
            <a:ext cx="9008992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b="true" sz="6999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Agenda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077" t="0" r="-7077" b="-49323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3459025" y="4240166"/>
            <a:ext cx="13555402" cy="4092769"/>
            <a:chOff x="0" y="0"/>
            <a:chExt cx="18073870" cy="5457025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58159" y="1370579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02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2830048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03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46527" y="-89742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01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506155" y="248230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Quem somos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506155" y="1747945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Nossa Missão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2506155" y="3168020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Histórico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6527" y="4289517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04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2506155" y="4627489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Áreas de atuação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9358005" y="1409973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06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358005" y="2943147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07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358005" y="-114300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05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11197498" y="236535"/>
              <a:ext cx="6876371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Inovação e Tecnologia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1197498" y="1708551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Nossa Equipe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11197498" y="3179652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Neurocirurgia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9358005" y="4289517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08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1197498" y="4627489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Contato</a:t>
              </a: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-6023771" y="3078978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2" y="0"/>
                </a:lnTo>
                <a:lnTo>
                  <a:pt x="8461602" y="8461603"/>
                </a:lnTo>
                <a:lnTo>
                  <a:pt x="0" y="8461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57078" y="7902203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2"/>
                </a:lnTo>
                <a:lnTo>
                  <a:pt x="0" y="57643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1" id="31"/>
          <p:cNvSpPr/>
          <p:nvPr/>
        </p:nvSpPr>
        <p:spPr>
          <a:xfrm flipH="true" flipV="true">
            <a:off x="9935747" y="4240166"/>
            <a:ext cx="0" cy="4437242"/>
          </a:xfrm>
          <a:prstGeom prst="line">
            <a:avLst/>
          </a:prstGeom>
          <a:ln cap="flat" w="38100">
            <a:solidFill>
              <a:srgbClr val="000000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32" id="32"/>
          <p:cNvSpPr/>
          <p:nvPr/>
        </p:nvSpPr>
        <p:spPr>
          <a:xfrm flipH="false" flipV="false" rot="-10800000">
            <a:off x="15460010" y="6275535"/>
            <a:ext cx="2827990" cy="4114800"/>
          </a:xfrm>
          <a:custGeom>
            <a:avLst/>
            <a:gdLst/>
            <a:ahLst/>
            <a:cxnLst/>
            <a:rect r="r" b="b" t="t" l="l"/>
            <a:pathLst>
              <a:path h="4114800" w="282799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45252"/>
            <a:ext cx="13737561" cy="7769860"/>
            <a:chOff x="0" y="0"/>
            <a:chExt cx="18316748" cy="103598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18316748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Quem somos</a:t>
              </a:r>
              <a:r>
                <a:rPr lang="en-US" sz="6999" b="true">
                  <a:solidFill>
                    <a:srgbClr val="2A2E3A"/>
                  </a:solidFill>
                  <a:latin typeface="Klein Bold"/>
                  <a:ea typeface="Klein Bold"/>
                  <a:cs typeface="Klein Bold"/>
                  <a:sym typeface="Klein Bold"/>
                </a:rPr>
                <a:t>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6536737" cy="8251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Há mais de 24 anos,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é referência no fornecimento de instrumentos cirúrgicos de alta precisão, atendendo com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excelência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procedimentos de crânio, coluna e tratamento da dor.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compromisso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é com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vida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. Cada produto é pensado para oferecer segurança, confiabilidade e inovação, ajudando médicos e equipes de saúde a alcançar resultados ainda mais positivos.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Combinamos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experiência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, tecnologia e dedicação para contribuir com o avanço da medicina no Brasil.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45252"/>
            <a:ext cx="15207143" cy="7769860"/>
            <a:chOff x="0" y="0"/>
            <a:chExt cx="20276190" cy="103598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Histórico e legado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8251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Fundada em Brasília,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nasceu com o objetivo de transformar a realidade hospitalar através da qualidade e da inovação em materiais cirúrgicos.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Ao longo de mais de duas década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s, participamos de milhares de procedimentos, sempre priorizando: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Segurança do paciente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Eficiência dos resultados cirúrgicos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Apoio constante às equipes médicas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Hoje, nos orgulhamos de ser reconhecidos como um parceiro confiável por clínicas, hospitais e profissionais de saúde.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50015"/>
            <a:ext cx="15207143" cy="7760335"/>
            <a:chOff x="0" y="0"/>
            <a:chExt cx="20276190" cy="103471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Área da atuação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82387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Nossos produtos são desenvolvidos para atender às principais necessidades cirúrgicas de alta complexidade: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Crânio: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Instrumentos neurocirúrgicos de última geração, que garantem precisão, confiabilidade e segurança.</a:t>
              </a: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Coluna: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Tecnologia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inovadoras que permitem procedimentos mais seguros e eficazes, focados em restauração de mobilidade e alívio da dor.</a:t>
              </a: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Tratamento da Dor: 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Soluções minimamente invasivas que devolvem qualidade de vida aos pacientes, reduzindo riscos e acelerando a recuperação.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67404" y="1717936"/>
            <a:ext cx="15207143" cy="7179310"/>
            <a:chOff x="0" y="0"/>
            <a:chExt cx="20276190" cy="95724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Inovação e tecnologia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74640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alia experiência de mercado a tecnologia de ponta.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Investimos em pesquisa e desenvolvimento.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Acompanhamos de perto as tendências globais em cirurgia.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Oferecem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instr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u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mento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de alto padrão para que cada procedimento seja mais eficiente, seguro e minimamente invasivo.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 foco é claro: apoiar médicos e pacientes na busca por resultados de excelência.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67404" y="1703649"/>
            <a:ext cx="15207143" cy="7207885"/>
            <a:chOff x="0" y="0"/>
            <a:chExt cx="20276190" cy="96105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Nossa equipe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7502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 força da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está em sua equipe. Reunimos profissionais com longa experiência e novos talentos, criando um ambiente colaborativo, inovador e em constante aprendizado.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sso time trabalha lado a lado com especialistas, sempre guiado por:</a:t>
              </a:r>
            </a:p>
            <a:p>
              <a:pPr algn="l">
                <a:lnSpc>
                  <a:spcPts val="4479"/>
                </a:lnSpc>
              </a:pP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Compr</a:t>
              </a: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omisso com a saúde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Paixão pela inovação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Dedicação a resultados consistentes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47286" y="1758135"/>
            <a:ext cx="16993429" cy="4388485"/>
            <a:chOff x="0" y="0"/>
            <a:chExt cx="22657905" cy="58513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2657905" cy="3031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Portifólio de Produtos</a:t>
              </a:r>
            </a:p>
            <a:p>
              <a:pPr algn="l">
                <a:lnSpc>
                  <a:spcPts val="9099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645111"/>
              <a:ext cx="20456022" cy="22062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NEUROCIRURGIA – TRATAMENTO DE DOR 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93829"/>
            <a:ext cx="16993429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Cânulas de Radiofrequência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895669" y="3644864"/>
            <a:ext cx="11088900" cy="6398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Cânulas ZEEK Medical para Radiofrequência </a:t>
            </a:r>
          </a:p>
          <a:p>
            <a:pPr algn="l">
              <a:lnSpc>
                <a:spcPts val="3080"/>
              </a:lnSpc>
            </a:p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tecnologia avançada da </a:t>
            </a:r>
            <a:r>
              <a:rPr lang="en-US" sz="2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Cânula ZEEK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oferece precisão aprimorada no alívio da dor, promovendo maior conforto para o paciente. Além disso, sua resistência ao desgaste e design com isolamento cônico duplo selado a quente facilitam o procedimento de Rádiofrequência, garantindosegurança e eficácia. A soma desses benefícios resulta em uma eficácia ampliada, proporcionando ao paciente uma experiência mais positiva e satisfatória durante o tratamento da dor. Facilidade de avanço durante o procedimento. Melhoria na eficácia do tratamento.</a:t>
            </a:r>
          </a:p>
          <a:p>
            <a:pPr algn="l">
              <a:lnSpc>
                <a:spcPts val="3080"/>
              </a:lnSpc>
            </a:pPr>
          </a:p>
          <a:p>
            <a:pPr algn="l">
              <a:lnSpc>
                <a:spcPts val="3080"/>
              </a:lnSpc>
            </a:pPr>
            <a:r>
              <a:rPr lang="en-US" sz="2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Benefícios: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Maior precisão no direcionamento da área-alvo.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Redução do trauma ao paciente.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Facilidade de avanço durante o procedimento.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Melhoria na eficácia do tratamento.</a:t>
            </a:r>
          </a:p>
          <a:p>
            <a:pPr algn="l">
              <a:lnSpc>
                <a:spcPts val="4479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18914" y="3514602"/>
            <a:ext cx="2866071" cy="5743698"/>
          </a:xfrm>
          <a:custGeom>
            <a:avLst/>
            <a:gdLst/>
            <a:ahLst/>
            <a:cxnLst/>
            <a:rect r="r" b="b" t="t" l="l"/>
            <a:pathLst>
              <a:path h="5743698" w="2866071">
                <a:moveTo>
                  <a:pt x="0" y="0"/>
                </a:moveTo>
                <a:lnTo>
                  <a:pt x="2866071" y="0"/>
                </a:lnTo>
                <a:lnTo>
                  <a:pt x="2866071" y="5743698"/>
                </a:lnTo>
                <a:lnTo>
                  <a:pt x="0" y="5743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DAGzI_UqVGA</dc:identifier>
  <dcterms:modified xsi:type="dcterms:W3CDTF">2011-08-01T06:04:30Z</dcterms:modified>
  <cp:revision>1</cp:revision>
  <dc:title>PS HOSPITALAR - NEUROCIRURGIA – TRATAMENTO DE DOR</dc:title>
</cp:coreProperties>
</file>