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29.xml"/>
  <Override ContentType="application/vnd.openxmlformats-officedocument.presentationml.slide+xml" PartName="/ppt/slides/slide30.xml"/>
  <Override ContentType="application/vnd.openxmlformats-officedocument.presentationml.slide+xml" PartName="/ppt/slides/slide31.xml"/>
  <Override ContentType="application/vnd.openxmlformats-officedocument.presentationml.slide+xml" PartName="/ppt/slides/slide32.xml"/>
  <Override ContentType="application/vnd.openxmlformats-officedocument.presentationml.slide+xml" PartName="/ppt/slides/slide33.xml"/>
  <Override ContentType="application/vnd.openxmlformats-officedocument.presentationml.slide+xml" PartName="/ppt/slides/slide34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</p:sldIdLst>
  <p:sldSz cx="18288000" cy="10287000"/>
  <p:notesSz cx="6858000" cy="9144000"/>
  <p:embeddedFontLst>
    <p:embeddedFont>
      <p:font typeface="Archivo Black" charset="1" panose="020B0A03020202020B04"/>
      <p:regular r:id="rId40"/>
    </p:embeddedFont>
    <p:embeddedFont>
      <p:font typeface="Klein Bold" charset="1" panose="02000503060000020004"/>
      <p:regular r:id="rId41"/>
    </p:embeddedFont>
    <p:embeddedFont>
      <p:font typeface="Arial Unicode" charset="1" panose="020B0604020202020204"/>
      <p:regular r:id="rId42"/>
    </p:embeddedFont>
    <p:embeddedFont>
      <p:font typeface="Helios" charset="1" panose="020B0504020202020204"/>
      <p:regular r:id="rId43"/>
    </p:embeddedFont>
    <p:embeddedFont>
      <p:font typeface="Helios Bold" charset="1" panose="020B0704020202020204"/>
      <p:regular r:id="rId4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slides/slide21.xml" Type="http://schemas.openxmlformats.org/officeDocument/2006/relationships/slide"/><Relationship Id="rId27" Target="slides/slide22.xml" Type="http://schemas.openxmlformats.org/officeDocument/2006/relationships/slide"/><Relationship Id="rId28" Target="slides/slide23.xml" Type="http://schemas.openxmlformats.org/officeDocument/2006/relationships/slide"/><Relationship Id="rId29" Target="slides/slide24.xml" Type="http://schemas.openxmlformats.org/officeDocument/2006/relationships/slide"/><Relationship Id="rId3" Target="viewProps.xml" Type="http://schemas.openxmlformats.org/officeDocument/2006/relationships/viewProps"/><Relationship Id="rId30" Target="slides/slide25.xml" Type="http://schemas.openxmlformats.org/officeDocument/2006/relationships/slide"/><Relationship Id="rId31" Target="slides/slide26.xml" Type="http://schemas.openxmlformats.org/officeDocument/2006/relationships/slide"/><Relationship Id="rId32" Target="slides/slide27.xml" Type="http://schemas.openxmlformats.org/officeDocument/2006/relationships/slide"/><Relationship Id="rId33" Target="slides/slide28.xml" Type="http://schemas.openxmlformats.org/officeDocument/2006/relationships/slide"/><Relationship Id="rId34" Target="slides/slide29.xml" Type="http://schemas.openxmlformats.org/officeDocument/2006/relationships/slide"/><Relationship Id="rId35" Target="slides/slide30.xml" Type="http://schemas.openxmlformats.org/officeDocument/2006/relationships/slide"/><Relationship Id="rId36" Target="slides/slide31.xml" Type="http://schemas.openxmlformats.org/officeDocument/2006/relationships/slide"/><Relationship Id="rId37" Target="slides/slide32.xml" Type="http://schemas.openxmlformats.org/officeDocument/2006/relationships/slide"/><Relationship Id="rId38" Target="slides/slide33.xml" Type="http://schemas.openxmlformats.org/officeDocument/2006/relationships/slide"/><Relationship Id="rId39" Target="slides/slide34.xml" Type="http://schemas.openxmlformats.org/officeDocument/2006/relationships/slide"/><Relationship Id="rId4" Target="theme/theme1.xml" Type="http://schemas.openxmlformats.org/officeDocument/2006/relationships/theme"/><Relationship Id="rId40" Target="fonts/font40.fntdata" Type="http://schemas.openxmlformats.org/officeDocument/2006/relationships/font"/><Relationship Id="rId41" Target="fonts/font41.fntdata" Type="http://schemas.openxmlformats.org/officeDocument/2006/relationships/font"/><Relationship Id="rId42" Target="fonts/font42.fntdata" Type="http://schemas.openxmlformats.org/officeDocument/2006/relationships/font"/><Relationship Id="rId43" Target="fonts/font43.fntdata" Type="http://schemas.openxmlformats.org/officeDocument/2006/relationships/font"/><Relationship Id="rId44" Target="fonts/font44.fntdata" Type="http://schemas.openxmlformats.org/officeDocument/2006/relationships/font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8.png" Type="http://schemas.openxmlformats.org/officeDocument/2006/relationships/image"/><Relationship Id="rId2" Target="../media/image11.jpeg" Type="http://schemas.openxmlformats.org/officeDocument/2006/relationships/image"/><Relationship Id="rId3" Target="../media/image12.png" Type="http://schemas.openxmlformats.org/officeDocument/2006/relationships/image"/><Relationship Id="rId4" Target="../media/image13.svg" Type="http://schemas.openxmlformats.org/officeDocument/2006/relationships/image"/><Relationship Id="rId5" Target="../media/image6.png" Type="http://schemas.openxmlformats.org/officeDocument/2006/relationships/image"/><Relationship Id="rId6" Target="../media/image7.svg" Type="http://schemas.openxmlformats.org/officeDocument/2006/relationships/image"/><Relationship Id="rId7" Target="../media/image4.png" Type="http://schemas.openxmlformats.org/officeDocument/2006/relationships/image"/><Relationship Id="rId8" Target="../media/image5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8.png" Type="http://schemas.openxmlformats.org/officeDocument/2006/relationships/image"/><Relationship Id="rId2" Target="../media/image11.jpeg" Type="http://schemas.openxmlformats.org/officeDocument/2006/relationships/image"/><Relationship Id="rId3" Target="../media/image12.png" Type="http://schemas.openxmlformats.org/officeDocument/2006/relationships/image"/><Relationship Id="rId4" Target="../media/image13.svg" Type="http://schemas.openxmlformats.org/officeDocument/2006/relationships/image"/><Relationship Id="rId5" Target="../media/image6.png" Type="http://schemas.openxmlformats.org/officeDocument/2006/relationships/image"/><Relationship Id="rId6" Target="../media/image7.svg" Type="http://schemas.openxmlformats.org/officeDocument/2006/relationships/image"/><Relationship Id="rId7" Target="../media/image4.png" Type="http://schemas.openxmlformats.org/officeDocument/2006/relationships/image"/><Relationship Id="rId8" Target="../media/image5.svg" Type="http://schemas.openxmlformats.org/officeDocument/2006/relationships/image"/><Relationship Id="rId9" Target="../media/image19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0.png" Type="http://schemas.openxmlformats.org/officeDocument/2006/relationships/image"/><Relationship Id="rId2" Target="../media/image11.jpeg" Type="http://schemas.openxmlformats.org/officeDocument/2006/relationships/image"/><Relationship Id="rId3" Target="../media/image12.png" Type="http://schemas.openxmlformats.org/officeDocument/2006/relationships/image"/><Relationship Id="rId4" Target="../media/image13.svg" Type="http://schemas.openxmlformats.org/officeDocument/2006/relationships/image"/><Relationship Id="rId5" Target="../media/image6.png" Type="http://schemas.openxmlformats.org/officeDocument/2006/relationships/image"/><Relationship Id="rId6" Target="../media/image7.svg" Type="http://schemas.openxmlformats.org/officeDocument/2006/relationships/image"/><Relationship Id="rId7" Target="../media/image4.png" Type="http://schemas.openxmlformats.org/officeDocument/2006/relationships/image"/><Relationship Id="rId8" Target="../media/image5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1.png" Type="http://schemas.openxmlformats.org/officeDocument/2006/relationships/image"/><Relationship Id="rId11" Target="../media/image22.png" Type="http://schemas.openxmlformats.org/officeDocument/2006/relationships/image"/><Relationship Id="rId2" Target="../media/image11.jpeg" Type="http://schemas.openxmlformats.org/officeDocument/2006/relationships/image"/><Relationship Id="rId3" Target="../media/image12.png" Type="http://schemas.openxmlformats.org/officeDocument/2006/relationships/image"/><Relationship Id="rId4" Target="../media/image13.svg" Type="http://schemas.openxmlformats.org/officeDocument/2006/relationships/image"/><Relationship Id="rId5" Target="../media/image6.png" Type="http://schemas.openxmlformats.org/officeDocument/2006/relationships/image"/><Relationship Id="rId6" Target="../media/image7.svg" Type="http://schemas.openxmlformats.org/officeDocument/2006/relationships/image"/><Relationship Id="rId7" Target="../media/image4.png" Type="http://schemas.openxmlformats.org/officeDocument/2006/relationships/image"/><Relationship Id="rId8" Target="../media/image5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3.jpeg" Type="http://schemas.openxmlformats.org/officeDocument/2006/relationships/image"/><Relationship Id="rId2" Target="../media/image11.jpeg" Type="http://schemas.openxmlformats.org/officeDocument/2006/relationships/image"/><Relationship Id="rId3" Target="../media/image12.png" Type="http://schemas.openxmlformats.org/officeDocument/2006/relationships/image"/><Relationship Id="rId4" Target="../media/image13.svg" Type="http://schemas.openxmlformats.org/officeDocument/2006/relationships/image"/><Relationship Id="rId5" Target="../media/image6.png" Type="http://schemas.openxmlformats.org/officeDocument/2006/relationships/image"/><Relationship Id="rId6" Target="../media/image7.svg" Type="http://schemas.openxmlformats.org/officeDocument/2006/relationships/image"/><Relationship Id="rId7" Target="../media/image4.png" Type="http://schemas.openxmlformats.org/officeDocument/2006/relationships/image"/><Relationship Id="rId8" Target="../media/image5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4.png" Type="http://schemas.openxmlformats.org/officeDocument/2006/relationships/image"/><Relationship Id="rId11" Target="../media/image25.png" Type="http://schemas.openxmlformats.org/officeDocument/2006/relationships/image"/><Relationship Id="rId2" Target="../media/image11.jpeg" Type="http://schemas.openxmlformats.org/officeDocument/2006/relationships/image"/><Relationship Id="rId3" Target="../media/image12.png" Type="http://schemas.openxmlformats.org/officeDocument/2006/relationships/image"/><Relationship Id="rId4" Target="../media/image13.svg" Type="http://schemas.openxmlformats.org/officeDocument/2006/relationships/image"/><Relationship Id="rId5" Target="../media/image6.png" Type="http://schemas.openxmlformats.org/officeDocument/2006/relationships/image"/><Relationship Id="rId6" Target="../media/image7.svg" Type="http://schemas.openxmlformats.org/officeDocument/2006/relationships/image"/><Relationship Id="rId7" Target="../media/image4.png" Type="http://schemas.openxmlformats.org/officeDocument/2006/relationships/image"/><Relationship Id="rId8" Target="../media/image5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6.png" Type="http://schemas.openxmlformats.org/officeDocument/2006/relationships/image"/><Relationship Id="rId2" Target="../media/image11.jpeg" Type="http://schemas.openxmlformats.org/officeDocument/2006/relationships/image"/><Relationship Id="rId3" Target="../media/image12.png" Type="http://schemas.openxmlformats.org/officeDocument/2006/relationships/image"/><Relationship Id="rId4" Target="../media/image13.svg" Type="http://schemas.openxmlformats.org/officeDocument/2006/relationships/image"/><Relationship Id="rId5" Target="../media/image6.png" Type="http://schemas.openxmlformats.org/officeDocument/2006/relationships/image"/><Relationship Id="rId6" Target="../media/image7.svg" Type="http://schemas.openxmlformats.org/officeDocument/2006/relationships/image"/><Relationship Id="rId7" Target="../media/image4.png" Type="http://schemas.openxmlformats.org/officeDocument/2006/relationships/image"/><Relationship Id="rId8" Target="../media/image5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7.png" Type="http://schemas.openxmlformats.org/officeDocument/2006/relationships/image"/><Relationship Id="rId2" Target="../media/image11.jpeg" Type="http://schemas.openxmlformats.org/officeDocument/2006/relationships/image"/><Relationship Id="rId3" Target="../media/image12.png" Type="http://schemas.openxmlformats.org/officeDocument/2006/relationships/image"/><Relationship Id="rId4" Target="../media/image13.svg" Type="http://schemas.openxmlformats.org/officeDocument/2006/relationships/image"/><Relationship Id="rId5" Target="../media/image6.png" Type="http://schemas.openxmlformats.org/officeDocument/2006/relationships/image"/><Relationship Id="rId6" Target="../media/image7.svg" Type="http://schemas.openxmlformats.org/officeDocument/2006/relationships/image"/><Relationship Id="rId7" Target="../media/image4.png" Type="http://schemas.openxmlformats.org/officeDocument/2006/relationships/image"/><Relationship Id="rId8" Target="../media/image5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8.png" Type="http://schemas.openxmlformats.org/officeDocument/2006/relationships/image"/><Relationship Id="rId2" Target="../media/image11.jpeg" Type="http://schemas.openxmlformats.org/officeDocument/2006/relationships/image"/><Relationship Id="rId3" Target="../media/image12.png" Type="http://schemas.openxmlformats.org/officeDocument/2006/relationships/image"/><Relationship Id="rId4" Target="../media/image13.svg" Type="http://schemas.openxmlformats.org/officeDocument/2006/relationships/image"/><Relationship Id="rId5" Target="../media/image6.png" Type="http://schemas.openxmlformats.org/officeDocument/2006/relationships/image"/><Relationship Id="rId6" Target="../media/image7.svg" Type="http://schemas.openxmlformats.org/officeDocument/2006/relationships/image"/><Relationship Id="rId7" Target="../media/image4.png" Type="http://schemas.openxmlformats.org/officeDocument/2006/relationships/image"/><Relationship Id="rId8" Target="../media/image5.svg" Type="http://schemas.openxmlformats.org/officeDocument/2006/relationships/image"/><Relationship Id="rId9" Target="../media/image28.pn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9.png" Type="http://schemas.openxmlformats.org/officeDocument/2006/relationships/image"/><Relationship Id="rId2" Target="../media/image11.jpeg" Type="http://schemas.openxmlformats.org/officeDocument/2006/relationships/image"/><Relationship Id="rId3" Target="../media/image12.png" Type="http://schemas.openxmlformats.org/officeDocument/2006/relationships/image"/><Relationship Id="rId4" Target="../media/image13.svg" Type="http://schemas.openxmlformats.org/officeDocument/2006/relationships/image"/><Relationship Id="rId5" Target="../media/image6.png" Type="http://schemas.openxmlformats.org/officeDocument/2006/relationships/image"/><Relationship Id="rId6" Target="../media/image7.svg" Type="http://schemas.openxmlformats.org/officeDocument/2006/relationships/image"/><Relationship Id="rId7" Target="../media/image4.png" Type="http://schemas.openxmlformats.org/officeDocument/2006/relationships/image"/><Relationship Id="rId8" Target="../media/image5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7.svg" Type="http://schemas.openxmlformats.org/officeDocument/2006/relationships/image"/><Relationship Id="rId11" Target="../media/image14.png" Type="http://schemas.openxmlformats.org/officeDocument/2006/relationships/image"/><Relationship Id="rId12" Target="../media/image15.svg" Type="http://schemas.openxmlformats.org/officeDocument/2006/relationships/image"/><Relationship Id="rId2" Target="../media/image10.png" Type="http://schemas.openxmlformats.org/officeDocument/2006/relationships/image"/><Relationship Id="rId3" Target="../media/image11.jpeg" Type="http://schemas.openxmlformats.org/officeDocument/2006/relationships/image"/><Relationship Id="rId4" Target="../media/image12.png" Type="http://schemas.openxmlformats.org/officeDocument/2006/relationships/image"/><Relationship Id="rId5" Target="../media/image13.svg" Type="http://schemas.openxmlformats.org/officeDocument/2006/relationships/image"/><Relationship Id="rId6" Target="../media/image8.png" Type="http://schemas.openxmlformats.org/officeDocument/2006/relationships/image"/><Relationship Id="rId7" Target="../media/image4.png" Type="http://schemas.openxmlformats.org/officeDocument/2006/relationships/image"/><Relationship Id="rId8" Target="../media/image5.svg" Type="http://schemas.openxmlformats.org/officeDocument/2006/relationships/image"/><Relationship Id="rId9" Target="../media/image6.pn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0.png" Type="http://schemas.openxmlformats.org/officeDocument/2006/relationships/image"/><Relationship Id="rId2" Target="../media/image11.jpeg" Type="http://schemas.openxmlformats.org/officeDocument/2006/relationships/image"/><Relationship Id="rId3" Target="../media/image12.png" Type="http://schemas.openxmlformats.org/officeDocument/2006/relationships/image"/><Relationship Id="rId4" Target="../media/image13.svg" Type="http://schemas.openxmlformats.org/officeDocument/2006/relationships/image"/><Relationship Id="rId5" Target="../media/image6.png" Type="http://schemas.openxmlformats.org/officeDocument/2006/relationships/image"/><Relationship Id="rId6" Target="../media/image7.svg" Type="http://schemas.openxmlformats.org/officeDocument/2006/relationships/image"/><Relationship Id="rId7" Target="../media/image4.png" Type="http://schemas.openxmlformats.org/officeDocument/2006/relationships/image"/><Relationship Id="rId8" Target="../media/image5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1.png" Type="http://schemas.openxmlformats.org/officeDocument/2006/relationships/image"/><Relationship Id="rId11" Target="../media/image32.png" Type="http://schemas.openxmlformats.org/officeDocument/2006/relationships/image"/><Relationship Id="rId2" Target="../media/image11.jpeg" Type="http://schemas.openxmlformats.org/officeDocument/2006/relationships/image"/><Relationship Id="rId3" Target="../media/image12.png" Type="http://schemas.openxmlformats.org/officeDocument/2006/relationships/image"/><Relationship Id="rId4" Target="../media/image13.svg" Type="http://schemas.openxmlformats.org/officeDocument/2006/relationships/image"/><Relationship Id="rId5" Target="../media/image6.png" Type="http://schemas.openxmlformats.org/officeDocument/2006/relationships/image"/><Relationship Id="rId6" Target="../media/image7.svg" Type="http://schemas.openxmlformats.org/officeDocument/2006/relationships/image"/><Relationship Id="rId7" Target="../media/image4.png" Type="http://schemas.openxmlformats.org/officeDocument/2006/relationships/image"/><Relationship Id="rId8" Target="../media/image5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3.png" Type="http://schemas.openxmlformats.org/officeDocument/2006/relationships/image"/><Relationship Id="rId2" Target="../media/image11.jpeg" Type="http://schemas.openxmlformats.org/officeDocument/2006/relationships/image"/><Relationship Id="rId3" Target="../media/image12.png" Type="http://schemas.openxmlformats.org/officeDocument/2006/relationships/image"/><Relationship Id="rId4" Target="../media/image13.svg" Type="http://schemas.openxmlformats.org/officeDocument/2006/relationships/image"/><Relationship Id="rId5" Target="../media/image6.png" Type="http://schemas.openxmlformats.org/officeDocument/2006/relationships/image"/><Relationship Id="rId6" Target="../media/image7.svg" Type="http://schemas.openxmlformats.org/officeDocument/2006/relationships/image"/><Relationship Id="rId7" Target="../media/image4.png" Type="http://schemas.openxmlformats.org/officeDocument/2006/relationships/image"/><Relationship Id="rId8" Target="../media/image5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2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8.png" Type="http://schemas.openxmlformats.org/officeDocument/2006/relationships/image"/><Relationship Id="rId2" Target="../media/image11.jpeg" Type="http://schemas.openxmlformats.org/officeDocument/2006/relationships/image"/><Relationship Id="rId3" Target="../media/image12.png" Type="http://schemas.openxmlformats.org/officeDocument/2006/relationships/image"/><Relationship Id="rId4" Target="../media/image13.svg" Type="http://schemas.openxmlformats.org/officeDocument/2006/relationships/image"/><Relationship Id="rId5" Target="../media/image6.png" Type="http://schemas.openxmlformats.org/officeDocument/2006/relationships/image"/><Relationship Id="rId6" Target="../media/image7.svg" Type="http://schemas.openxmlformats.org/officeDocument/2006/relationships/image"/><Relationship Id="rId7" Target="../media/image34.png" Type="http://schemas.openxmlformats.org/officeDocument/2006/relationships/image"/><Relationship Id="rId8" Target="../media/image4.png" Type="http://schemas.openxmlformats.org/officeDocument/2006/relationships/image"/><Relationship Id="rId9" Target="../media/image5.svg" Type="http://schemas.openxmlformats.org/officeDocument/2006/relationships/image"/></Relationships>
</file>

<file path=ppt/slides/_rels/slide2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8.png" Type="http://schemas.openxmlformats.org/officeDocument/2006/relationships/image"/><Relationship Id="rId2" Target="../media/image11.jpeg" Type="http://schemas.openxmlformats.org/officeDocument/2006/relationships/image"/><Relationship Id="rId3" Target="../media/image12.png" Type="http://schemas.openxmlformats.org/officeDocument/2006/relationships/image"/><Relationship Id="rId4" Target="../media/image13.svg" Type="http://schemas.openxmlformats.org/officeDocument/2006/relationships/image"/><Relationship Id="rId5" Target="../media/image6.png" Type="http://schemas.openxmlformats.org/officeDocument/2006/relationships/image"/><Relationship Id="rId6" Target="../media/image7.svg" Type="http://schemas.openxmlformats.org/officeDocument/2006/relationships/image"/><Relationship Id="rId7" Target="../media/image4.png" Type="http://schemas.openxmlformats.org/officeDocument/2006/relationships/image"/><Relationship Id="rId8" Target="../media/image5.svg" Type="http://schemas.openxmlformats.org/officeDocument/2006/relationships/image"/><Relationship Id="rId9" Target="../media/image35.png" Type="http://schemas.openxmlformats.org/officeDocument/2006/relationships/image"/></Relationships>
</file>

<file path=ppt/slides/_rels/slide2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6.png" Type="http://schemas.openxmlformats.org/officeDocument/2006/relationships/image"/><Relationship Id="rId2" Target="../media/image11.jpeg" Type="http://schemas.openxmlformats.org/officeDocument/2006/relationships/image"/><Relationship Id="rId3" Target="../media/image12.png" Type="http://schemas.openxmlformats.org/officeDocument/2006/relationships/image"/><Relationship Id="rId4" Target="../media/image13.svg" Type="http://schemas.openxmlformats.org/officeDocument/2006/relationships/image"/><Relationship Id="rId5" Target="../media/image6.png" Type="http://schemas.openxmlformats.org/officeDocument/2006/relationships/image"/><Relationship Id="rId6" Target="../media/image7.svg" Type="http://schemas.openxmlformats.org/officeDocument/2006/relationships/image"/><Relationship Id="rId7" Target="../media/image4.png" Type="http://schemas.openxmlformats.org/officeDocument/2006/relationships/image"/><Relationship Id="rId8" Target="../media/image5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2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8.png" Type="http://schemas.openxmlformats.org/officeDocument/2006/relationships/image"/><Relationship Id="rId2" Target="../media/image11.jpeg" Type="http://schemas.openxmlformats.org/officeDocument/2006/relationships/image"/><Relationship Id="rId3" Target="../media/image12.png" Type="http://schemas.openxmlformats.org/officeDocument/2006/relationships/image"/><Relationship Id="rId4" Target="../media/image13.svg" Type="http://schemas.openxmlformats.org/officeDocument/2006/relationships/image"/><Relationship Id="rId5" Target="../media/image37.png" Type="http://schemas.openxmlformats.org/officeDocument/2006/relationships/image"/><Relationship Id="rId6" Target="../media/image6.png" Type="http://schemas.openxmlformats.org/officeDocument/2006/relationships/image"/><Relationship Id="rId7" Target="../media/image7.svg" Type="http://schemas.openxmlformats.org/officeDocument/2006/relationships/image"/><Relationship Id="rId8" Target="../media/image4.png" Type="http://schemas.openxmlformats.org/officeDocument/2006/relationships/image"/><Relationship Id="rId9" Target="../media/image5.svg" Type="http://schemas.openxmlformats.org/officeDocument/2006/relationships/image"/></Relationships>
</file>

<file path=ppt/slides/_rels/slide2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8.png" Type="http://schemas.openxmlformats.org/officeDocument/2006/relationships/image"/><Relationship Id="rId11" Target="../media/image39.png" Type="http://schemas.openxmlformats.org/officeDocument/2006/relationships/image"/><Relationship Id="rId2" Target="../media/image11.jpeg" Type="http://schemas.openxmlformats.org/officeDocument/2006/relationships/image"/><Relationship Id="rId3" Target="../media/image12.png" Type="http://schemas.openxmlformats.org/officeDocument/2006/relationships/image"/><Relationship Id="rId4" Target="../media/image13.svg" Type="http://schemas.openxmlformats.org/officeDocument/2006/relationships/image"/><Relationship Id="rId5" Target="../media/image6.png" Type="http://schemas.openxmlformats.org/officeDocument/2006/relationships/image"/><Relationship Id="rId6" Target="../media/image7.svg" Type="http://schemas.openxmlformats.org/officeDocument/2006/relationships/image"/><Relationship Id="rId7" Target="../media/image4.png" Type="http://schemas.openxmlformats.org/officeDocument/2006/relationships/image"/><Relationship Id="rId8" Target="../media/image5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2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0.png" Type="http://schemas.openxmlformats.org/officeDocument/2006/relationships/image"/><Relationship Id="rId2" Target="../media/image11.jpeg" Type="http://schemas.openxmlformats.org/officeDocument/2006/relationships/image"/><Relationship Id="rId3" Target="../media/image12.png" Type="http://schemas.openxmlformats.org/officeDocument/2006/relationships/image"/><Relationship Id="rId4" Target="../media/image13.svg" Type="http://schemas.openxmlformats.org/officeDocument/2006/relationships/image"/><Relationship Id="rId5" Target="../media/image6.png" Type="http://schemas.openxmlformats.org/officeDocument/2006/relationships/image"/><Relationship Id="rId6" Target="../media/image7.svg" Type="http://schemas.openxmlformats.org/officeDocument/2006/relationships/image"/><Relationship Id="rId7" Target="../media/image4.png" Type="http://schemas.openxmlformats.org/officeDocument/2006/relationships/image"/><Relationship Id="rId8" Target="../media/image5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2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1.png" Type="http://schemas.openxmlformats.org/officeDocument/2006/relationships/image"/><Relationship Id="rId2" Target="../media/image11.jpeg" Type="http://schemas.openxmlformats.org/officeDocument/2006/relationships/image"/><Relationship Id="rId3" Target="../media/image12.png" Type="http://schemas.openxmlformats.org/officeDocument/2006/relationships/image"/><Relationship Id="rId4" Target="../media/image13.svg" Type="http://schemas.openxmlformats.org/officeDocument/2006/relationships/image"/><Relationship Id="rId5" Target="../media/image6.png" Type="http://schemas.openxmlformats.org/officeDocument/2006/relationships/image"/><Relationship Id="rId6" Target="../media/image7.svg" Type="http://schemas.openxmlformats.org/officeDocument/2006/relationships/image"/><Relationship Id="rId7" Target="../media/image4.png" Type="http://schemas.openxmlformats.org/officeDocument/2006/relationships/image"/><Relationship Id="rId8" Target="../media/image5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jpeg" Type="http://schemas.openxmlformats.org/officeDocument/2006/relationships/image"/><Relationship Id="rId3" Target="../media/image12.png" Type="http://schemas.openxmlformats.org/officeDocument/2006/relationships/image"/><Relationship Id="rId4" Target="../media/image13.svg" Type="http://schemas.openxmlformats.org/officeDocument/2006/relationships/image"/><Relationship Id="rId5" Target="../media/image6.png" Type="http://schemas.openxmlformats.org/officeDocument/2006/relationships/image"/><Relationship Id="rId6" Target="../media/image7.svg" Type="http://schemas.openxmlformats.org/officeDocument/2006/relationships/image"/><Relationship Id="rId7" Target="../media/image4.png" Type="http://schemas.openxmlformats.org/officeDocument/2006/relationships/image"/><Relationship Id="rId8" Target="../media/image5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3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2.png" Type="http://schemas.openxmlformats.org/officeDocument/2006/relationships/image"/><Relationship Id="rId2" Target="../media/image11.jpeg" Type="http://schemas.openxmlformats.org/officeDocument/2006/relationships/image"/><Relationship Id="rId3" Target="../media/image12.png" Type="http://schemas.openxmlformats.org/officeDocument/2006/relationships/image"/><Relationship Id="rId4" Target="../media/image13.svg" Type="http://schemas.openxmlformats.org/officeDocument/2006/relationships/image"/><Relationship Id="rId5" Target="../media/image6.png" Type="http://schemas.openxmlformats.org/officeDocument/2006/relationships/image"/><Relationship Id="rId6" Target="../media/image7.svg" Type="http://schemas.openxmlformats.org/officeDocument/2006/relationships/image"/><Relationship Id="rId7" Target="../media/image4.png" Type="http://schemas.openxmlformats.org/officeDocument/2006/relationships/image"/><Relationship Id="rId8" Target="../media/image5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3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3.png" Type="http://schemas.openxmlformats.org/officeDocument/2006/relationships/image"/><Relationship Id="rId2" Target="../media/image11.jpeg" Type="http://schemas.openxmlformats.org/officeDocument/2006/relationships/image"/><Relationship Id="rId3" Target="../media/image12.png" Type="http://schemas.openxmlformats.org/officeDocument/2006/relationships/image"/><Relationship Id="rId4" Target="../media/image13.svg" Type="http://schemas.openxmlformats.org/officeDocument/2006/relationships/image"/><Relationship Id="rId5" Target="../media/image6.png" Type="http://schemas.openxmlformats.org/officeDocument/2006/relationships/image"/><Relationship Id="rId6" Target="../media/image7.svg" Type="http://schemas.openxmlformats.org/officeDocument/2006/relationships/image"/><Relationship Id="rId7" Target="../media/image4.png" Type="http://schemas.openxmlformats.org/officeDocument/2006/relationships/image"/><Relationship Id="rId8" Target="../media/image5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3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4.png" Type="http://schemas.openxmlformats.org/officeDocument/2006/relationships/image"/><Relationship Id="rId2" Target="../media/image11.jpeg" Type="http://schemas.openxmlformats.org/officeDocument/2006/relationships/image"/><Relationship Id="rId3" Target="../media/image12.png" Type="http://schemas.openxmlformats.org/officeDocument/2006/relationships/image"/><Relationship Id="rId4" Target="../media/image13.svg" Type="http://schemas.openxmlformats.org/officeDocument/2006/relationships/image"/><Relationship Id="rId5" Target="../media/image6.png" Type="http://schemas.openxmlformats.org/officeDocument/2006/relationships/image"/><Relationship Id="rId6" Target="../media/image7.svg" Type="http://schemas.openxmlformats.org/officeDocument/2006/relationships/image"/><Relationship Id="rId7" Target="../media/image4.png" Type="http://schemas.openxmlformats.org/officeDocument/2006/relationships/image"/><Relationship Id="rId8" Target="../media/image5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3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8.png" Type="http://schemas.openxmlformats.org/officeDocument/2006/relationships/image"/><Relationship Id="rId2" Target="../media/image11.jpeg" Type="http://schemas.openxmlformats.org/officeDocument/2006/relationships/image"/><Relationship Id="rId3" Target="https://pshospitalar.com.br/?utm_source=chatgpt.com" TargetMode="External" Type="http://schemas.openxmlformats.org/officeDocument/2006/relationships/hyperlink"/><Relationship Id="rId4" Target="../media/image12.png" Type="http://schemas.openxmlformats.org/officeDocument/2006/relationships/image"/><Relationship Id="rId5" Target="../media/image13.svg" Type="http://schemas.openxmlformats.org/officeDocument/2006/relationships/image"/><Relationship Id="rId6" Target="../media/image6.png" Type="http://schemas.openxmlformats.org/officeDocument/2006/relationships/image"/><Relationship Id="rId7" Target="../media/image7.svg" Type="http://schemas.openxmlformats.org/officeDocument/2006/relationships/image"/><Relationship Id="rId8" Target="../media/image4.png" Type="http://schemas.openxmlformats.org/officeDocument/2006/relationships/image"/><Relationship Id="rId9" Target="../media/image5.svg" Type="http://schemas.openxmlformats.org/officeDocument/2006/relationships/image"/></Relationships>
</file>

<file path=ppt/slides/_rels/slide3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jpeg" Type="http://schemas.openxmlformats.org/officeDocument/2006/relationships/image"/><Relationship Id="rId3" Target="../media/image12.png" Type="http://schemas.openxmlformats.org/officeDocument/2006/relationships/image"/><Relationship Id="rId4" Target="../media/image13.svg" Type="http://schemas.openxmlformats.org/officeDocument/2006/relationships/image"/><Relationship Id="rId5" Target="../media/image6.png" Type="http://schemas.openxmlformats.org/officeDocument/2006/relationships/image"/><Relationship Id="rId6" Target="../media/image7.svg" Type="http://schemas.openxmlformats.org/officeDocument/2006/relationships/image"/><Relationship Id="rId7" Target="../media/image4.png" Type="http://schemas.openxmlformats.org/officeDocument/2006/relationships/image"/><Relationship Id="rId8" Target="../media/image5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jpeg" Type="http://schemas.openxmlformats.org/officeDocument/2006/relationships/image"/><Relationship Id="rId3" Target="../media/image12.png" Type="http://schemas.openxmlformats.org/officeDocument/2006/relationships/image"/><Relationship Id="rId4" Target="../media/image13.svg" Type="http://schemas.openxmlformats.org/officeDocument/2006/relationships/image"/><Relationship Id="rId5" Target="../media/image6.png" Type="http://schemas.openxmlformats.org/officeDocument/2006/relationships/image"/><Relationship Id="rId6" Target="../media/image7.svg" Type="http://schemas.openxmlformats.org/officeDocument/2006/relationships/image"/><Relationship Id="rId7" Target="../media/image4.png" Type="http://schemas.openxmlformats.org/officeDocument/2006/relationships/image"/><Relationship Id="rId8" Target="../media/image5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jpeg" Type="http://schemas.openxmlformats.org/officeDocument/2006/relationships/image"/><Relationship Id="rId3" Target="../media/image12.png" Type="http://schemas.openxmlformats.org/officeDocument/2006/relationships/image"/><Relationship Id="rId4" Target="../media/image13.svg" Type="http://schemas.openxmlformats.org/officeDocument/2006/relationships/image"/><Relationship Id="rId5" Target="../media/image6.png" Type="http://schemas.openxmlformats.org/officeDocument/2006/relationships/image"/><Relationship Id="rId6" Target="../media/image7.svg" Type="http://schemas.openxmlformats.org/officeDocument/2006/relationships/image"/><Relationship Id="rId7" Target="../media/image4.png" Type="http://schemas.openxmlformats.org/officeDocument/2006/relationships/image"/><Relationship Id="rId8" Target="../media/image5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jpeg" Type="http://schemas.openxmlformats.org/officeDocument/2006/relationships/image"/><Relationship Id="rId3" Target="../media/image12.png" Type="http://schemas.openxmlformats.org/officeDocument/2006/relationships/image"/><Relationship Id="rId4" Target="../media/image13.svg" Type="http://schemas.openxmlformats.org/officeDocument/2006/relationships/image"/><Relationship Id="rId5" Target="../media/image6.png" Type="http://schemas.openxmlformats.org/officeDocument/2006/relationships/image"/><Relationship Id="rId6" Target="../media/image7.svg" Type="http://schemas.openxmlformats.org/officeDocument/2006/relationships/image"/><Relationship Id="rId7" Target="../media/image4.png" Type="http://schemas.openxmlformats.org/officeDocument/2006/relationships/image"/><Relationship Id="rId8" Target="../media/image5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jpeg" Type="http://schemas.openxmlformats.org/officeDocument/2006/relationships/image"/><Relationship Id="rId3" Target="../media/image12.png" Type="http://schemas.openxmlformats.org/officeDocument/2006/relationships/image"/><Relationship Id="rId4" Target="../media/image13.svg" Type="http://schemas.openxmlformats.org/officeDocument/2006/relationships/image"/><Relationship Id="rId5" Target="../media/image6.png" Type="http://schemas.openxmlformats.org/officeDocument/2006/relationships/image"/><Relationship Id="rId6" Target="../media/image7.svg" Type="http://schemas.openxmlformats.org/officeDocument/2006/relationships/image"/><Relationship Id="rId7" Target="../media/image4.png" Type="http://schemas.openxmlformats.org/officeDocument/2006/relationships/image"/><Relationship Id="rId8" Target="../media/image5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jpeg" Type="http://schemas.openxmlformats.org/officeDocument/2006/relationships/image"/><Relationship Id="rId3" Target="../media/image12.png" Type="http://schemas.openxmlformats.org/officeDocument/2006/relationships/image"/><Relationship Id="rId4" Target="../media/image13.svg" Type="http://schemas.openxmlformats.org/officeDocument/2006/relationships/image"/><Relationship Id="rId5" Target="../media/image6.png" Type="http://schemas.openxmlformats.org/officeDocument/2006/relationships/image"/><Relationship Id="rId6" Target="../media/image7.svg" Type="http://schemas.openxmlformats.org/officeDocument/2006/relationships/image"/><Relationship Id="rId7" Target="../media/image4.png" Type="http://schemas.openxmlformats.org/officeDocument/2006/relationships/image"/><Relationship Id="rId8" Target="../media/image5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6.png" Type="http://schemas.openxmlformats.org/officeDocument/2006/relationships/image"/><Relationship Id="rId11" Target="../media/image17.png" Type="http://schemas.openxmlformats.org/officeDocument/2006/relationships/image"/><Relationship Id="rId2" Target="../media/image11.jpeg" Type="http://schemas.openxmlformats.org/officeDocument/2006/relationships/image"/><Relationship Id="rId3" Target="../media/image12.png" Type="http://schemas.openxmlformats.org/officeDocument/2006/relationships/image"/><Relationship Id="rId4" Target="../media/image13.svg" Type="http://schemas.openxmlformats.org/officeDocument/2006/relationships/image"/><Relationship Id="rId5" Target="../media/image6.png" Type="http://schemas.openxmlformats.org/officeDocument/2006/relationships/image"/><Relationship Id="rId6" Target="../media/image7.svg" Type="http://schemas.openxmlformats.org/officeDocument/2006/relationships/image"/><Relationship Id="rId7" Target="../media/image4.png" Type="http://schemas.openxmlformats.org/officeDocument/2006/relationships/image"/><Relationship Id="rId8" Target="../media/image5.svg" Type="http://schemas.openxmlformats.org/officeDocument/2006/relationships/image"/><Relationship Id="rId9" Target="../media/image8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44524"/>
            <a:ext cx="18256674" cy="12171116"/>
          </a:xfrm>
          <a:custGeom>
            <a:avLst/>
            <a:gdLst/>
            <a:ahLst/>
            <a:cxnLst/>
            <a:rect r="r" b="b" t="t" l="l"/>
            <a:pathLst>
              <a:path h="12171116" w="18256674">
                <a:moveTo>
                  <a:pt x="0" y="0"/>
                </a:moveTo>
                <a:lnTo>
                  <a:pt x="18256674" y="0"/>
                </a:lnTo>
                <a:lnTo>
                  <a:pt x="18256674" y="12171115"/>
                </a:lnTo>
                <a:lnTo>
                  <a:pt x="0" y="121711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0999"/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2466927" y="-4280359"/>
            <a:ext cx="10812392" cy="10812392"/>
          </a:xfrm>
          <a:custGeom>
            <a:avLst/>
            <a:gdLst/>
            <a:ahLst/>
            <a:cxnLst/>
            <a:rect r="r" b="b" t="t" l="l"/>
            <a:pathLst>
              <a:path h="10812392" w="10812392">
                <a:moveTo>
                  <a:pt x="0" y="0"/>
                </a:moveTo>
                <a:lnTo>
                  <a:pt x="10812393" y="0"/>
                </a:lnTo>
                <a:lnTo>
                  <a:pt x="10812393" y="10812392"/>
                </a:lnTo>
                <a:lnTo>
                  <a:pt x="0" y="108123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3407200" y="4432068"/>
            <a:ext cx="5764383" cy="5764383"/>
          </a:xfrm>
          <a:custGeom>
            <a:avLst/>
            <a:gdLst/>
            <a:ahLst/>
            <a:cxnLst/>
            <a:rect r="r" b="b" t="t" l="l"/>
            <a:pathLst>
              <a:path h="5764383" w="5764383">
                <a:moveTo>
                  <a:pt x="0" y="0"/>
                </a:moveTo>
                <a:lnTo>
                  <a:pt x="5764383" y="0"/>
                </a:lnTo>
                <a:lnTo>
                  <a:pt x="5764383" y="5764383"/>
                </a:lnTo>
                <a:lnTo>
                  <a:pt x="0" y="57643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57078" y="7902203"/>
            <a:ext cx="5764383" cy="5764383"/>
          </a:xfrm>
          <a:custGeom>
            <a:avLst/>
            <a:gdLst/>
            <a:ahLst/>
            <a:cxnLst/>
            <a:rect r="r" b="b" t="t" l="l"/>
            <a:pathLst>
              <a:path h="5764383" w="5764383">
                <a:moveTo>
                  <a:pt x="0" y="0"/>
                </a:moveTo>
                <a:lnTo>
                  <a:pt x="5764383" y="0"/>
                </a:lnTo>
                <a:lnTo>
                  <a:pt x="5764383" y="5764382"/>
                </a:lnTo>
                <a:lnTo>
                  <a:pt x="0" y="576438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80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8028187" y="1343114"/>
            <a:ext cx="5933717" cy="6177909"/>
          </a:xfrm>
          <a:custGeom>
            <a:avLst/>
            <a:gdLst/>
            <a:ahLst/>
            <a:cxnLst/>
            <a:rect r="r" b="b" t="t" l="l"/>
            <a:pathLst>
              <a:path h="6177909" w="5933717">
                <a:moveTo>
                  <a:pt x="0" y="0"/>
                </a:moveTo>
                <a:lnTo>
                  <a:pt x="5933716" y="0"/>
                </a:lnTo>
                <a:lnTo>
                  <a:pt x="5933716" y="6177909"/>
                </a:lnTo>
                <a:lnTo>
                  <a:pt x="0" y="617790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7077" t="0" r="-7077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365133">
            <a:off x="13778162" y="8425213"/>
            <a:ext cx="3662880" cy="904947"/>
          </a:xfrm>
          <a:custGeom>
            <a:avLst/>
            <a:gdLst/>
            <a:ahLst/>
            <a:cxnLst/>
            <a:rect r="r" b="b" t="t" l="l"/>
            <a:pathLst>
              <a:path h="904947" w="3662880">
                <a:moveTo>
                  <a:pt x="0" y="0"/>
                </a:moveTo>
                <a:lnTo>
                  <a:pt x="3662881" y="0"/>
                </a:lnTo>
                <a:lnTo>
                  <a:pt x="3662881" y="904947"/>
                </a:lnTo>
                <a:lnTo>
                  <a:pt x="0" y="90494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4730790" y="7968878"/>
            <a:ext cx="12528510" cy="5961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499"/>
              </a:lnSpc>
            </a:pPr>
            <a:r>
              <a:rPr lang="en-US" sz="4410" spc="-57">
                <a:solidFill>
                  <a:srgbClr val="001B39"/>
                </a:solidFill>
                <a:latin typeface="Archivo Black"/>
                <a:ea typeface="Archivo Black"/>
                <a:cs typeface="Archivo Black"/>
                <a:sym typeface="Archivo Black"/>
              </a:rPr>
              <a:t>"</a:t>
            </a:r>
            <a:r>
              <a:rPr lang="en-US" sz="4410" spc="-57">
                <a:solidFill>
                  <a:srgbClr val="001B39"/>
                </a:solidFill>
                <a:latin typeface="Archivo Black"/>
                <a:ea typeface="Archivo Black"/>
                <a:cs typeface="Archivo Black"/>
                <a:sym typeface="Archivo Black"/>
              </a:rPr>
              <a:t>Duas décadas de excelência cirúrgica"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2733654"/>
            <a:chOff x="0" y="0"/>
            <a:chExt cx="24384000" cy="3644872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38768" r="0" b="38768"/>
            <a:stretch>
              <a:fillRect/>
            </a:stretch>
          </p:blipFill>
          <p:spPr>
            <a:xfrm flipH="false" flipV="false">
              <a:off x="0" y="0"/>
              <a:ext cx="24384000" cy="3644872"/>
            </a:xfrm>
            <a:prstGeom prst="rect">
              <a:avLst/>
            </a:prstGeom>
          </p:spPr>
        </p:pic>
      </p:grpSp>
      <p:sp>
        <p:nvSpPr>
          <p:cNvPr name="TextBox 4" id="4"/>
          <p:cNvSpPr txBox="true"/>
          <p:nvPr/>
        </p:nvSpPr>
        <p:spPr>
          <a:xfrm rot="0">
            <a:off x="578613" y="1283632"/>
            <a:ext cx="16993429" cy="17697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020"/>
              </a:lnSpc>
            </a:pPr>
            <a:r>
              <a:rPr lang="en-US" sz="5400" b="true">
                <a:solidFill>
                  <a:srgbClr val="252D3E"/>
                </a:solidFill>
                <a:latin typeface="Klein Bold"/>
                <a:ea typeface="Klein Bold"/>
                <a:cs typeface="Klein Bold"/>
                <a:sym typeface="Klein Bold"/>
              </a:rPr>
              <a:t>ESFERAS RETRORREFLEXIVAS PARA</a:t>
            </a:r>
          </a:p>
          <a:p>
            <a:pPr algn="l">
              <a:lnSpc>
                <a:spcPts val="7020"/>
              </a:lnSpc>
            </a:pPr>
            <a:r>
              <a:rPr lang="en-US" sz="5400" b="true">
                <a:solidFill>
                  <a:srgbClr val="252D3E"/>
                </a:solidFill>
                <a:latin typeface="Klein Bold"/>
                <a:ea typeface="Klein Bold"/>
                <a:cs typeface="Klein Bold"/>
                <a:sym typeface="Klein Bold"/>
              </a:rPr>
              <a:t>NEURONAVEGAÇÃO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8333203" y="-1109791"/>
            <a:ext cx="1621594" cy="1621594"/>
          </a:xfrm>
          <a:custGeom>
            <a:avLst/>
            <a:gdLst/>
            <a:ahLst/>
            <a:cxnLst/>
            <a:rect r="r" b="b" t="t" l="l"/>
            <a:pathLst>
              <a:path h="1621594" w="1621594">
                <a:moveTo>
                  <a:pt x="0" y="0"/>
                </a:moveTo>
                <a:lnTo>
                  <a:pt x="1621594" y="0"/>
                </a:lnTo>
                <a:lnTo>
                  <a:pt x="1621594" y="1621594"/>
                </a:lnTo>
                <a:lnTo>
                  <a:pt x="0" y="16215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3741543" y="8103756"/>
            <a:ext cx="5764383" cy="5764383"/>
          </a:xfrm>
          <a:custGeom>
            <a:avLst/>
            <a:gdLst/>
            <a:ahLst/>
            <a:cxnLst/>
            <a:rect r="r" b="b" t="t" l="l"/>
            <a:pathLst>
              <a:path h="5764383" w="5764383">
                <a:moveTo>
                  <a:pt x="0" y="0"/>
                </a:moveTo>
                <a:lnTo>
                  <a:pt x="5764383" y="0"/>
                </a:lnTo>
                <a:lnTo>
                  <a:pt x="5764383" y="5764383"/>
                </a:lnTo>
                <a:lnTo>
                  <a:pt x="0" y="57643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7095253" y="3312901"/>
            <a:ext cx="8461602" cy="8461602"/>
          </a:xfrm>
          <a:custGeom>
            <a:avLst/>
            <a:gdLst/>
            <a:ahLst/>
            <a:cxnLst/>
            <a:rect r="r" b="b" t="t" l="l"/>
            <a:pathLst>
              <a:path h="8461602" w="8461602">
                <a:moveTo>
                  <a:pt x="0" y="0"/>
                </a:moveTo>
                <a:lnTo>
                  <a:pt x="8461603" y="0"/>
                </a:lnTo>
                <a:lnTo>
                  <a:pt x="8461603" y="8461602"/>
                </a:lnTo>
                <a:lnTo>
                  <a:pt x="0" y="84616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523075" y="1129253"/>
            <a:ext cx="4048966" cy="2823125"/>
          </a:xfrm>
          <a:custGeom>
            <a:avLst/>
            <a:gdLst/>
            <a:ahLst/>
            <a:cxnLst/>
            <a:rect r="r" b="b" t="t" l="l"/>
            <a:pathLst>
              <a:path h="2823125" w="4048966">
                <a:moveTo>
                  <a:pt x="0" y="0"/>
                </a:moveTo>
                <a:lnTo>
                  <a:pt x="4048966" y="0"/>
                </a:lnTo>
                <a:lnTo>
                  <a:pt x="4048966" y="2823125"/>
                </a:lnTo>
                <a:lnTo>
                  <a:pt x="0" y="282312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7077" t="0" r="-7077" b="-49323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0479441" y="4340169"/>
            <a:ext cx="6615812" cy="3763587"/>
          </a:xfrm>
          <a:custGeom>
            <a:avLst/>
            <a:gdLst/>
            <a:ahLst/>
            <a:cxnLst/>
            <a:rect r="r" b="b" t="t" l="l"/>
            <a:pathLst>
              <a:path h="3763587" w="6615812">
                <a:moveTo>
                  <a:pt x="0" y="0"/>
                </a:moveTo>
                <a:lnTo>
                  <a:pt x="6615812" y="0"/>
                </a:lnTo>
                <a:lnTo>
                  <a:pt x="6615812" y="3763587"/>
                </a:lnTo>
                <a:lnTo>
                  <a:pt x="0" y="376358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578613" y="3486150"/>
            <a:ext cx="9876777" cy="59391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20"/>
              </a:lnSpc>
            </a:pPr>
            <a:r>
              <a:rPr lang="en-US" sz="28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O equipamento que ajuda cirurgiões a localizar e operar áreas do cérebro com mais precisão</a:t>
            </a:r>
          </a:p>
          <a:p>
            <a:pPr algn="l">
              <a:lnSpc>
                <a:spcPts val="3920"/>
              </a:lnSpc>
            </a:pPr>
          </a:p>
          <a:p>
            <a:pPr algn="l">
              <a:lnSpc>
                <a:spcPts val="3920"/>
              </a:lnSpc>
            </a:pPr>
            <a:r>
              <a:rPr lang="en-US" sz="28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O</a:t>
            </a:r>
            <a:r>
              <a:rPr lang="en-US" sz="28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 neuronavegador usa imagens de tomografia computadorizada ou ressonância magnética para criar um modelo tridimensional do cérebro do paciente.</a:t>
            </a:r>
          </a:p>
          <a:p>
            <a:pPr algn="l">
              <a:lnSpc>
                <a:spcPts val="3920"/>
              </a:lnSpc>
            </a:pPr>
          </a:p>
          <a:p>
            <a:pPr algn="l">
              <a:lnSpc>
                <a:spcPts val="3920"/>
              </a:lnSpc>
            </a:pPr>
            <a:r>
              <a:rPr lang="en-US" sz="28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O modelo é sobreposto ao cérebro do paciente, permitindo que o cirurgião visualize o local exato em que está operando.</a:t>
            </a:r>
          </a:p>
          <a:p>
            <a:pPr algn="l">
              <a:lnSpc>
                <a:spcPts val="3920"/>
              </a:lnSpc>
            </a:pPr>
          </a:p>
          <a:p>
            <a:pPr algn="l">
              <a:lnSpc>
                <a:spcPts val="3920"/>
              </a:lnSpc>
            </a:pPr>
            <a:r>
              <a:rPr lang="en-US" sz="28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O cirurgião pode usar o neuronavegador para</a:t>
            </a:r>
          </a:p>
          <a:p>
            <a:pPr algn="l">
              <a:lnSpc>
                <a:spcPts val="3920"/>
              </a:lnSpc>
            </a:pPr>
            <a:r>
              <a:rPr lang="en-US" sz="28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planejar a cirurgia e localizar o albo durante o procedimento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2733654"/>
            <a:chOff x="0" y="0"/>
            <a:chExt cx="24384000" cy="3644872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38768" r="0" b="38768"/>
            <a:stretch>
              <a:fillRect/>
            </a:stretch>
          </p:blipFill>
          <p:spPr>
            <a:xfrm flipH="false" flipV="false">
              <a:off x="0" y="0"/>
              <a:ext cx="24384000" cy="3644872"/>
            </a:xfrm>
            <a:prstGeom prst="rect">
              <a:avLst/>
            </a:prstGeom>
          </p:spPr>
        </p:pic>
      </p:grpSp>
      <p:sp>
        <p:nvSpPr>
          <p:cNvPr name="TextBox 4" id="4"/>
          <p:cNvSpPr txBox="true"/>
          <p:nvPr/>
        </p:nvSpPr>
        <p:spPr>
          <a:xfrm rot="0">
            <a:off x="578613" y="1593829"/>
            <a:ext cx="16993429" cy="11398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099"/>
              </a:lnSpc>
            </a:pPr>
            <a:r>
              <a:rPr lang="en-US" sz="6999" b="true">
                <a:solidFill>
                  <a:srgbClr val="252D3E"/>
                </a:solidFill>
                <a:latin typeface="Klein Bold"/>
                <a:ea typeface="Klein Bold"/>
                <a:cs typeface="Klein Bold"/>
                <a:sym typeface="Klein Bold"/>
              </a:rPr>
              <a:t>DISSECTOR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8333203" y="-1109791"/>
            <a:ext cx="1621594" cy="1621594"/>
          </a:xfrm>
          <a:custGeom>
            <a:avLst/>
            <a:gdLst/>
            <a:ahLst/>
            <a:cxnLst/>
            <a:rect r="r" b="b" t="t" l="l"/>
            <a:pathLst>
              <a:path h="1621594" w="1621594">
                <a:moveTo>
                  <a:pt x="0" y="0"/>
                </a:moveTo>
                <a:lnTo>
                  <a:pt x="1621594" y="0"/>
                </a:lnTo>
                <a:lnTo>
                  <a:pt x="1621594" y="1621594"/>
                </a:lnTo>
                <a:lnTo>
                  <a:pt x="0" y="16215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3741543" y="8103756"/>
            <a:ext cx="5764383" cy="5764383"/>
          </a:xfrm>
          <a:custGeom>
            <a:avLst/>
            <a:gdLst/>
            <a:ahLst/>
            <a:cxnLst/>
            <a:rect r="r" b="b" t="t" l="l"/>
            <a:pathLst>
              <a:path h="5764383" w="5764383">
                <a:moveTo>
                  <a:pt x="0" y="0"/>
                </a:moveTo>
                <a:lnTo>
                  <a:pt x="5764383" y="0"/>
                </a:lnTo>
                <a:lnTo>
                  <a:pt x="5764383" y="5764383"/>
                </a:lnTo>
                <a:lnTo>
                  <a:pt x="0" y="57643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7095253" y="3312901"/>
            <a:ext cx="8461602" cy="8461602"/>
          </a:xfrm>
          <a:custGeom>
            <a:avLst/>
            <a:gdLst/>
            <a:ahLst/>
            <a:cxnLst/>
            <a:rect r="r" b="b" t="t" l="l"/>
            <a:pathLst>
              <a:path h="8461602" w="8461602">
                <a:moveTo>
                  <a:pt x="0" y="0"/>
                </a:moveTo>
                <a:lnTo>
                  <a:pt x="8461603" y="0"/>
                </a:lnTo>
                <a:lnTo>
                  <a:pt x="8461603" y="8461602"/>
                </a:lnTo>
                <a:lnTo>
                  <a:pt x="0" y="84616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9075327" y="3640082"/>
            <a:ext cx="6890234" cy="4463674"/>
          </a:xfrm>
          <a:custGeom>
            <a:avLst/>
            <a:gdLst/>
            <a:ahLst/>
            <a:cxnLst/>
            <a:rect r="r" b="b" t="t" l="l"/>
            <a:pathLst>
              <a:path h="4463674" w="6890234">
                <a:moveTo>
                  <a:pt x="0" y="0"/>
                </a:moveTo>
                <a:lnTo>
                  <a:pt x="6890234" y="0"/>
                </a:lnTo>
                <a:lnTo>
                  <a:pt x="6890234" y="4463674"/>
                </a:lnTo>
                <a:lnTo>
                  <a:pt x="0" y="446367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3523075" y="1129253"/>
            <a:ext cx="4048966" cy="2823125"/>
          </a:xfrm>
          <a:custGeom>
            <a:avLst/>
            <a:gdLst/>
            <a:ahLst/>
            <a:cxnLst/>
            <a:rect r="r" b="b" t="t" l="l"/>
            <a:pathLst>
              <a:path h="2823125" w="4048966">
                <a:moveTo>
                  <a:pt x="0" y="0"/>
                </a:moveTo>
                <a:lnTo>
                  <a:pt x="4048966" y="0"/>
                </a:lnTo>
                <a:lnTo>
                  <a:pt x="4048966" y="2823125"/>
                </a:lnTo>
                <a:lnTo>
                  <a:pt x="0" y="282312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7077" t="0" r="-7077" b="-49323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812383" y="5732749"/>
            <a:ext cx="8851173" cy="22428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480"/>
              </a:lnSpc>
            </a:pPr>
            <a:r>
              <a:rPr lang="en-US" sz="32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É utilizada em todos os tipos de cirurgias, destinada a apoio em procedimentos cirúrgicos com a finalidade de coagulação ou fulguração eletrocirúrgica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2733654"/>
            <a:chOff x="0" y="0"/>
            <a:chExt cx="24384000" cy="3644872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38768" r="0" b="38768"/>
            <a:stretch>
              <a:fillRect/>
            </a:stretch>
          </p:blipFill>
          <p:spPr>
            <a:xfrm flipH="false" flipV="false">
              <a:off x="0" y="0"/>
              <a:ext cx="24384000" cy="3644872"/>
            </a:xfrm>
            <a:prstGeom prst="rect">
              <a:avLst/>
            </a:prstGeom>
          </p:spPr>
        </p:pic>
      </p:grpSp>
      <p:sp>
        <p:nvSpPr>
          <p:cNvPr name="TextBox 4" id="4"/>
          <p:cNvSpPr txBox="true"/>
          <p:nvPr/>
        </p:nvSpPr>
        <p:spPr>
          <a:xfrm rot="0">
            <a:off x="578613" y="1593829"/>
            <a:ext cx="16993429" cy="11398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099"/>
              </a:lnSpc>
            </a:pPr>
            <a:r>
              <a:rPr lang="en-US" sz="6999" b="true">
                <a:solidFill>
                  <a:srgbClr val="252D3E"/>
                </a:solidFill>
                <a:latin typeface="Klein Bold"/>
                <a:ea typeface="Klein Bold"/>
                <a:cs typeface="Klein Bold"/>
                <a:sym typeface="Klein Bold"/>
              </a:rPr>
              <a:t>CABO PARA PINÇA BIPOLAR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8333203" y="-1109791"/>
            <a:ext cx="1621594" cy="1621594"/>
          </a:xfrm>
          <a:custGeom>
            <a:avLst/>
            <a:gdLst/>
            <a:ahLst/>
            <a:cxnLst/>
            <a:rect r="r" b="b" t="t" l="l"/>
            <a:pathLst>
              <a:path h="1621594" w="1621594">
                <a:moveTo>
                  <a:pt x="0" y="0"/>
                </a:moveTo>
                <a:lnTo>
                  <a:pt x="1621594" y="0"/>
                </a:lnTo>
                <a:lnTo>
                  <a:pt x="1621594" y="1621594"/>
                </a:lnTo>
                <a:lnTo>
                  <a:pt x="0" y="16215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3741543" y="8103756"/>
            <a:ext cx="5764383" cy="5764383"/>
          </a:xfrm>
          <a:custGeom>
            <a:avLst/>
            <a:gdLst/>
            <a:ahLst/>
            <a:cxnLst/>
            <a:rect r="r" b="b" t="t" l="l"/>
            <a:pathLst>
              <a:path h="5764383" w="5764383">
                <a:moveTo>
                  <a:pt x="0" y="0"/>
                </a:moveTo>
                <a:lnTo>
                  <a:pt x="5764383" y="0"/>
                </a:lnTo>
                <a:lnTo>
                  <a:pt x="5764383" y="5764383"/>
                </a:lnTo>
                <a:lnTo>
                  <a:pt x="0" y="57643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7095253" y="3312901"/>
            <a:ext cx="8461602" cy="8461602"/>
          </a:xfrm>
          <a:custGeom>
            <a:avLst/>
            <a:gdLst/>
            <a:ahLst/>
            <a:cxnLst/>
            <a:rect r="r" b="b" t="t" l="l"/>
            <a:pathLst>
              <a:path h="8461602" w="8461602">
                <a:moveTo>
                  <a:pt x="0" y="0"/>
                </a:moveTo>
                <a:lnTo>
                  <a:pt x="8461603" y="0"/>
                </a:lnTo>
                <a:lnTo>
                  <a:pt x="8461603" y="8461602"/>
                </a:lnTo>
                <a:lnTo>
                  <a:pt x="0" y="84616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523075" y="1129253"/>
            <a:ext cx="4048966" cy="2823125"/>
          </a:xfrm>
          <a:custGeom>
            <a:avLst/>
            <a:gdLst/>
            <a:ahLst/>
            <a:cxnLst/>
            <a:rect r="r" b="b" t="t" l="l"/>
            <a:pathLst>
              <a:path h="2823125" w="4048966">
                <a:moveTo>
                  <a:pt x="0" y="0"/>
                </a:moveTo>
                <a:lnTo>
                  <a:pt x="4048966" y="0"/>
                </a:lnTo>
                <a:lnTo>
                  <a:pt x="4048966" y="2823125"/>
                </a:lnTo>
                <a:lnTo>
                  <a:pt x="0" y="282312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7077" t="0" r="-7077" b="-49323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1361524" y="4176521"/>
            <a:ext cx="3943234" cy="4452420"/>
          </a:xfrm>
          <a:custGeom>
            <a:avLst/>
            <a:gdLst/>
            <a:ahLst/>
            <a:cxnLst/>
            <a:rect r="r" b="b" t="t" l="l"/>
            <a:pathLst>
              <a:path h="4452420" w="3943234">
                <a:moveTo>
                  <a:pt x="0" y="0"/>
                </a:moveTo>
                <a:lnTo>
                  <a:pt x="3943234" y="0"/>
                </a:lnTo>
                <a:lnTo>
                  <a:pt x="3943234" y="4452421"/>
                </a:lnTo>
                <a:lnTo>
                  <a:pt x="0" y="445242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671849" y="3593986"/>
            <a:ext cx="9876777" cy="45097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480"/>
              </a:lnSpc>
            </a:pPr>
            <a:r>
              <a:rPr lang="en-US" sz="32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• Acessório exclusivo para uso com a </a:t>
            </a:r>
            <a:r>
              <a:rPr lang="en-US" sz="3200" b="true">
                <a:solidFill>
                  <a:srgbClr val="2A2E3A"/>
                </a:solidFill>
                <a:latin typeface="Helios Bold"/>
                <a:ea typeface="Helios Bold"/>
                <a:cs typeface="Helios Bold"/>
                <a:sym typeface="Helios Bold"/>
              </a:rPr>
              <a:t>PINÇA BIPOLAR</a:t>
            </a:r>
            <a:r>
              <a:rPr lang="en-US" sz="32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, vendido separadamente;</a:t>
            </a:r>
          </a:p>
          <a:p>
            <a:pPr algn="l">
              <a:lnSpc>
                <a:spcPts val="4480"/>
              </a:lnSpc>
            </a:pPr>
            <a:r>
              <a:rPr lang="en-US" sz="32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• Fabricado com fio de cobre revestido com polímero com 3 metros de comprimento e conector de 45 graus;</a:t>
            </a:r>
          </a:p>
          <a:p>
            <a:pPr algn="l">
              <a:lnSpc>
                <a:spcPts val="4480"/>
              </a:lnSpc>
            </a:pPr>
            <a:r>
              <a:rPr lang="en-US" sz="32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• Esterilizado por Óxido de Etileno (ETO);</a:t>
            </a:r>
          </a:p>
          <a:p>
            <a:pPr algn="l">
              <a:lnSpc>
                <a:spcPts val="4480"/>
              </a:lnSpc>
            </a:pPr>
            <a:r>
              <a:rPr lang="en-US" sz="32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• Produto estéril.</a:t>
            </a:r>
          </a:p>
          <a:p>
            <a:pPr algn="l">
              <a:lnSpc>
                <a:spcPts val="4480"/>
              </a:lnSpc>
            </a:pP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2733654"/>
            <a:chOff x="0" y="0"/>
            <a:chExt cx="24384000" cy="3644872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38768" r="0" b="38768"/>
            <a:stretch>
              <a:fillRect/>
            </a:stretch>
          </p:blipFill>
          <p:spPr>
            <a:xfrm flipH="false" flipV="false">
              <a:off x="0" y="0"/>
              <a:ext cx="24384000" cy="3644872"/>
            </a:xfrm>
            <a:prstGeom prst="rect">
              <a:avLst/>
            </a:prstGeom>
          </p:spPr>
        </p:pic>
      </p:grpSp>
      <p:sp>
        <p:nvSpPr>
          <p:cNvPr name="TextBox 4" id="4"/>
          <p:cNvSpPr txBox="true"/>
          <p:nvPr/>
        </p:nvSpPr>
        <p:spPr>
          <a:xfrm rot="0">
            <a:off x="578613" y="1593829"/>
            <a:ext cx="16993429" cy="11398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099"/>
              </a:lnSpc>
            </a:pPr>
            <a:r>
              <a:rPr lang="en-US" sz="6999" b="true">
                <a:solidFill>
                  <a:srgbClr val="252D3E"/>
                </a:solidFill>
                <a:latin typeface="Klein Bold"/>
                <a:ea typeface="Klein Bold"/>
                <a:cs typeface="Klein Bold"/>
                <a:sym typeface="Klein Bold"/>
              </a:rPr>
              <a:t>PINÇA BIPOLAR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8333203" y="-1109791"/>
            <a:ext cx="1621594" cy="1621594"/>
          </a:xfrm>
          <a:custGeom>
            <a:avLst/>
            <a:gdLst/>
            <a:ahLst/>
            <a:cxnLst/>
            <a:rect r="r" b="b" t="t" l="l"/>
            <a:pathLst>
              <a:path h="1621594" w="1621594">
                <a:moveTo>
                  <a:pt x="0" y="0"/>
                </a:moveTo>
                <a:lnTo>
                  <a:pt x="1621594" y="0"/>
                </a:lnTo>
                <a:lnTo>
                  <a:pt x="1621594" y="1621594"/>
                </a:lnTo>
                <a:lnTo>
                  <a:pt x="0" y="16215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3741543" y="8103756"/>
            <a:ext cx="5764383" cy="5764383"/>
          </a:xfrm>
          <a:custGeom>
            <a:avLst/>
            <a:gdLst/>
            <a:ahLst/>
            <a:cxnLst/>
            <a:rect r="r" b="b" t="t" l="l"/>
            <a:pathLst>
              <a:path h="5764383" w="5764383">
                <a:moveTo>
                  <a:pt x="0" y="0"/>
                </a:moveTo>
                <a:lnTo>
                  <a:pt x="5764383" y="0"/>
                </a:lnTo>
                <a:lnTo>
                  <a:pt x="5764383" y="5764383"/>
                </a:lnTo>
                <a:lnTo>
                  <a:pt x="0" y="57643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7095253" y="3312901"/>
            <a:ext cx="8461602" cy="8461602"/>
          </a:xfrm>
          <a:custGeom>
            <a:avLst/>
            <a:gdLst/>
            <a:ahLst/>
            <a:cxnLst/>
            <a:rect r="r" b="b" t="t" l="l"/>
            <a:pathLst>
              <a:path h="8461602" w="8461602">
                <a:moveTo>
                  <a:pt x="0" y="0"/>
                </a:moveTo>
                <a:lnTo>
                  <a:pt x="8461603" y="0"/>
                </a:lnTo>
                <a:lnTo>
                  <a:pt x="8461603" y="8461602"/>
                </a:lnTo>
                <a:lnTo>
                  <a:pt x="0" y="84616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523075" y="1129253"/>
            <a:ext cx="4048966" cy="2823125"/>
          </a:xfrm>
          <a:custGeom>
            <a:avLst/>
            <a:gdLst/>
            <a:ahLst/>
            <a:cxnLst/>
            <a:rect r="r" b="b" t="t" l="l"/>
            <a:pathLst>
              <a:path h="2823125" w="4048966">
                <a:moveTo>
                  <a:pt x="0" y="0"/>
                </a:moveTo>
                <a:lnTo>
                  <a:pt x="4048966" y="0"/>
                </a:lnTo>
                <a:lnTo>
                  <a:pt x="4048966" y="2823125"/>
                </a:lnTo>
                <a:lnTo>
                  <a:pt x="0" y="282312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7077" t="0" r="-7077" b="-49323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0355478" y="4112621"/>
            <a:ext cx="5966021" cy="2939235"/>
          </a:xfrm>
          <a:custGeom>
            <a:avLst/>
            <a:gdLst/>
            <a:ahLst/>
            <a:cxnLst/>
            <a:rect r="r" b="b" t="t" l="l"/>
            <a:pathLst>
              <a:path h="2939235" w="5966021">
                <a:moveTo>
                  <a:pt x="0" y="0"/>
                </a:moveTo>
                <a:lnTo>
                  <a:pt x="5966021" y="0"/>
                </a:lnTo>
                <a:lnTo>
                  <a:pt x="5966021" y="2939235"/>
                </a:lnTo>
                <a:lnTo>
                  <a:pt x="0" y="293923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8627096" y="7670981"/>
            <a:ext cx="5408781" cy="1741316"/>
          </a:xfrm>
          <a:custGeom>
            <a:avLst/>
            <a:gdLst/>
            <a:ahLst/>
            <a:cxnLst/>
            <a:rect r="r" b="b" t="t" l="l"/>
            <a:pathLst>
              <a:path h="1741316" w="5408781">
                <a:moveTo>
                  <a:pt x="0" y="0"/>
                </a:moveTo>
                <a:lnTo>
                  <a:pt x="5408781" y="0"/>
                </a:lnTo>
                <a:lnTo>
                  <a:pt x="5408781" y="1741316"/>
                </a:lnTo>
                <a:lnTo>
                  <a:pt x="0" y="174131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578613" y="3386787"/>
            <a:ext cx="8851173" cy="61766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480"/>
              </a:lnSpc>
            </a:pPr>
            <a:r>
              <a:rPr lang="en-US" sz="32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 É utilizada em todos os tipos </a:t>
            </a:r>
            <a:r>
              <a:rPr lang="en-US" sz="32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de cirurgias, destinada a apoio em procedimentos cirúrgicos com a finalidade de coagulação ou fulguração eletrocirúrgica.</a:t>
            </a:r>
          </a:p>
          <a:p>
            <a:pPr algn="l">
              <a:lnSpc>
                <a:spcPts val="4480"/>
              </a:lnSpc>
            </a:pPr>
          </a:p>
          <a:p>
            <a:pPr algn="l">
              <a:lnSpc>
                <a:spcPts val="4480"/>
              </a:lnSpc>
            </a:pPr>
            <a:r>
              <a:rPr lang="en-US" sz="32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É também utilizada especificamente em cirurgias delicadas, como microcirurgias, cirurgias vasculares, neurocirúrgicas, microcirurgias oftalmológicas e para otorrinolaringologistas.</a:t>
            </a:r>
          </a:p>
          <a:p>
            <a:pPr algn="l">
              <a:lnSpc>
                <a:spcPts val="4480"/>
              </a:lnSpc>
            </a:pP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2733654"/>
            <a:chOff x="0" y="0"/>
            <a:chExt cx="24384000" cy="3644872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38768" r="0" b="38768"/>
            <a:stretch>
              <a:fillRect/>
            </a:stretch>
          </p:blipFill>
          <p:spPr>
            <a:xfrm flipH="false" flipV="false">
              <a:off x="0" y="0"/>
              <a:ext cx="24384000" cy="3644872"/>
            </a:xfrm>
            <a:prstGeom prst="rect">
              <a:avLst/>
            </a:prstGeom>
          </p:spPr>
        </p:pic>
      </p:grpSp>
      <p:sp>
        <p:nvSpPr>
          <p:cNvPr name="Freeform 4" id="4"/>
          <p:cNvSpPr/>
          <p:nvPr/>
        </p:nvSpPr>
        <p:spPr>
          <a:xfrm flipH="false" flipV="false" rot="0">
            <a:off x="8333203" y="-1109791"/>
            <a:ext cx="1621594" cy="1621594"/>
          </a:xfrm>
          <a:custGeom>
            <a:avLst/>
            <a:gdLst/>
            <a:ahLst/>
            <a:cxnLst/>
            <a:rect r="r" b="b" t="t" l="l"/>
            <a:pathLst>
              <a:path h="1621594" w="1621594">
                <a:moveTo>
                  <a:pt x="0" y="0"/>
                </a:moveTo>
                <a:lnTo>
                  <a:pt x="1621594" y="0"/>
                </a:lnTo>
                <a:lnTo>
                  <a:pt x="1621594" y="1621594"/>
                </a:lnTo>
                <a:lnTo>
                  <a:pt x="0" y="16215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3741543" y="8103756"/>
            <a:ext cx="5764383" cy="5764383"/>
          </a:xfrm>
          <a:custGeom>
            <a:avLst/>
            <a:gdLst/>
            <a:ahLst/>
            <a:cxnLst/>
            <a:rect r="r" b="b" t="t" l="l"/>
            <a:pathLst>
              <a:path h="5764383" w="5764383">
                <a:moveTo>
                  <a:pt x="0" y="0"/>
                </a:moveTo>
                <a:lnTo>
                  <a:pt x="5764383" y="0"/>
                </a:lnTo>
                <a:lnTo>
                  <a:pt x="5764383" y="5764383"/>
                </a:lnTo>
                <a:lnTo>
                  <a:pt x="0" y="57643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7095253" y="3312901"/>
            <a:ext cx="8461602" cy="8461602"/>
          </a:xfrm>
          <a:custGeom>
            <a:avLst/>
            <a:gdLst/>
            <a:ahLst/>
            <a:cxnLst/>
            <a:rect r="r" b="b" t="t" l="l"/>
            <a:pathLst>
              <a:path h="8461602" w="8461602">
                <a:moveTo>
                  <a:pt x="0" y="0"/>
                </a:moveTo>
                <a:lnTo>
                  <a:pt x="8461603" y="0"/>
                </a:lnTo>
                <a:lnTo>
                  <a:pt x="8461603" y="8461602"/>
                </a:lnTo>
                <a:lnTo>
                  <a:pt x="0" y="84616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3523075" y="1129253"/>
            <a:ext cx="4048966" cy="2823125"/>
          </a:xfrm>
          <a:custGeom>
            <a:avLst/>
            <a:gdLst/>
            <a:ahLst/>
            <a:cxnLst/>
            <a:rect r="r" b="b" t="t" l="l"/>
            <a:pathLst>
              <a:path h="2823125" w="4048966">
                <a:moveTo>
                  <a:pt x="0" y="0"/>
                </a:moveTo>
                <a:lnTo>
                  <a:pt x="4048966" y="0"/>
                </a:lnTo>
                <a:lnTo>
                  <a:pt x="4048966" y="2823125"/>
                </a:lnTo>
                <a:lnTo>
                  <a:pt x="0" y="282312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7077" t="0" r="-7077" b="-49323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0789218" y="3312901"/>
            <a:ext cx="2733857" cy="5970671"/>
          </a:xfrm>
          <a:custGeom>
            <a:avLst/>
            <a:gdLst/>
            <a:ahLst/>
            <a:cxnLst/>
            <a:rect r="r" b="b" t="t" l="l"/>
            <a:pathLst>
              <a:path h="5970671" w="2733857">
                <a:moveTo>
                  <a:pt x="0" y="0"/>
                </a:moveTo>
                <a:lnTo>
                  <a:pt x="2733857" y="0"/>
                </a:lnTo>
                <a:lnTo>
                  <a:pt x="2733857" y="5970671"/>
                </a:lnTo>
                <a:lnTo>
                  <a:pt x="0" y="597067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54594" t="0" r="-63803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578613" y="1718289"/>
            <a:ext cx="7754590" cy="9099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80"/>
              </a:lnSpc>
            </a:pPr>
            <a:r>
              <a:rPr lang="en-US" sz="5600" b="true">
                <a:solidFill>
                  <a:srgbClr val="252D3E"/>
                </a:solidFill>
                <a:latin typeface="Klein Bold"/>
                <a:ea typeface="Klein Bold"/>
                <a:cs typeface="Klein Bold"/>
                <a:sym typeface="Klein Bold"/>
              </a:rPr>
              <a:t>BROCA DE TREPANO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578613" y="3876178"/>
            <a:ext cx="8851173" cy="33667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480"/>
              </a:lnSpc>
            </a:pPr>
            <a:r>
              <a:rPr lang="en-US" sz="32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Um perfurador concebido pa</a:t>
            </a:r>
            <a:r>
              <a:rPr lang="en-US" sz="32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ra uma precisão sem esforço. Porque se trata de desempenho. eficiente. Por sua vez, isto permite que o paciente recupere mais rapidamente e obtenha</a:t>
            </a:r>
          </a:p>
          <a:p>
            <a:pPr algn="l">
              <a:lnSpc>
                <a:spcPts val="4480"/>
              </a:lnSpc>
            </a:pPr>
            <a:r>
              <a:rPr lang="en-US" sz="32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melhores resultados.</a:t>
            </a:r>
          </a:p>
          <a:p>
            <a:pPr algn="l">
              <a:lnSpc>
                <a:spcPts val="4480"/>
              </a:lnSpc>
            </a:pP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2733654"/>
            <a:chOff x="0" y="0"/>
            <a:chExt cx="24384000" cy="3644872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38768" r="0" b="38768"/>
            <a:stretch>
              <a:fillRect/>
            </a:stretch>
          </p:blipFill>
          <p:spPr>
            <a:xfrm flipH="false" flipV="false">
              <a:off x="0" y="0"/>
              <a:ext cx="24384000" cy="3644872"/>
            </a:xfrm>
            <a:prstGeom prst="rect">
              <a:avLst/>
            </a:prstGeom>
          </p:spPr>
        </p:pic>
      </p:grpSp>
      <p:sp>
        <p:nvSpPr>
          <p:cNvPr name="TextBox 4" id="4"/>
          <p:cNvSpPr txBox="true"/>
          <p:nvPr/>
        </p:nvSpPr>
        <p:spPr>
          <a:xfrm rot="0">
            <a:off x="578613" y="1718289"/>
            <a:ext cx="16993429" cy="9099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80"/>
              </a:lnSpc>
            </a:pPr>
            <a:r>
              <a:rPr lang="en-US" sz="5600" b="true">
                <a:solidFill>
                  <a:srgbClr val="252D3E"/>
                </a:solidFill>
                <a:latin typeface="Klein Bold"/>
                <a:ea typeface="Klein Bold"/>
                <a:cs typeface="Klein Bold"/>
                <a:sym typeface="Klein Bold"/>
              </a:rPr>
              <a:t>BROCA CORTANTE OU DIAMANTADA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8333203" y="-1109791"/>
            <a:ext cx="1621594" cy="1621594"/>
          </a:xfrm>
          <a:custGeom>
            <a:avLst/>
            <a:gdLst/>
            <a:ahLst/>
            <a:cxnLst/>
            <a:rect r="r" b="b" t="t" l="l"/>
            <a:pathLst>
              <a:path h="1621594" w="1621594">
                <a:moveTo>
                  <a:pt x="0" y="0"/>
                </a:moveTo>
                <a:lnTo>
                  <a:pt x="1621594" y="0"/>
                </a:lnTo>
                <a:lnTo>
                  <a:pt x="1621594" y="1621594"/>
                </a:lnTo>
                <a:lnTo>
                  <a:pt x="0" y="16215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3741543" y="8103756"/>
            <a:ext cx="5764383" cy="5764383"/>
          </a:xfrm>
          <a:custGeom>
            <a:avLst/>
            <a:gdLst/>
            <a:ahLst/>
            <a:cxnLst/>
            <a:rect r="r" b="b" t="t" l="l"/>
            <a:pathLst>
              <a:path h="5764383" w="5764383">
                <a:moveTo>
                  <a:pt x="0" y="0"/>
                </a:moveTo>
                <a:lnTo>
                  <a:pt x="5764383" y="0"/>
                </a:lnTo>
                <a:lnTo>
                  <a:pt x="5764383" y="5764383"/>
                </a:lnTo>
                <a:lnTo>
                  <a:pt x="0" y="57643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7095253" y="3312901"/>
            <a:ext cx="8461602" cy="8461602"/>
          </a:xfrm>
          <a:custGeom>
            <a:avLst/>
            <a:gdLst/>
            <a:ahLst/>
            <a:cxnLst/>
            <a:rect r="r" b="b" t="t" l="l"/>
            <a:pathLst>
              <a:path h="8461602" w="8461602">
                <a:moveTo>
                  <a:pt x="0" y="0"/>
                </a:moveTo>
                <a:lnTo>
                  <a:pt x="8461603" y="0"/>
                </a:lnTo>
                <a:lnTo>
                  <a:pt x="8461603" y="8461602"/>
                </a:lnTo>
                <a:lnTo>
                  <a:pt x="0" y="84616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523075" y="1129253"/>
            <a:ext cx="4048966" cy="2823125"/>
          </a:xfrm>
          <a:custGeom>
            <a:avLst/>
            <a:gdLst/>
            <a:ahLst/>
            <a:cxnLst/>
            <a:rect r="r" b="b" t="t" l="l"/>
            <a:pathLst>
              <a:path h="2823125" w="4048966">
                <a:moveTo>
                  <a:pt x="0" y="0"/>
                </a:moveTo>
                <a:lnTo>
                  <a:pt x="4048966" y="0"/>
                </a:lnTo>
                <a:lnTo>
                  <a:pt x="4048966" y="2823125"/>
                </a:lnTo>
                <a:lnTo>
                  <a:pt x="0" y="282312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7077" t="0" r="-7077" b="-49323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2462372" y="3689236"/>
            <a:ext cx="2387154" cy="5313870"/>
          </a:xfrm>
          <a:custGeom>
            <a:avLst/>
            <a:gdLst/>
            <a:ahLst/>
            <a:cxnLst/>
            <a:rect r="r" b="b" t="t" l="l"/>
            <a:pathLst>
              <a:path h="5313870" w="2387154">
                <a:moveTo>
                  <a:pt x="0" y="0"/>
                </a:moveTo>
                <a:lnTo>
                  <a:pt x="2387154" y="0"/>
                </a:lnTo>
                <a:lnTo>
                  <a:pt x="2387154" y="5313870"/>
                </a:lnTo>
                <a:lnTo>
                  <a:pt x="0" y="531387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0120082" y="4408963"/>
            <a:ext cx="2342290" cy="5186499"/>
          </a:xfrm>
          <a:custGeom>
            <a:avLst/>
            <a:gdLst/>
            <a:ahLst/>
            <a:cxnLst/>
            <a:rect r="r" b="b" t="t" l="l"/>
            <a:pathLst>
              <a:path h="5186499" w="2342290">
                <a:moveTo>
                  <a:pt x="0" y="0"/>
                </a:moveTo>
                <a:lnTo>
                  <a:pt x="2342290" y="0"/>
                </a:lnTo>
                <a:lnTo>
                  <a:pt x="2342290" y="5186500"/>
                </a:lnTo>
                <a:lnTo>
                  <a:pt x="0" y="51865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578613" y="3613036"/>
            <a:ext cx="8851173" cy="44907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480"/>
              </a:lnSpc>
            </a:pPr>
            <a:r>
              <a:rPr lang="en-US" sz="32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Modelo indicado pa</a:t>
            </a:r>
            <a:r>
              <a:rPr lang="en-US" sz="32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ra desbaste delicado e polimento de espiculas de ósseas, com a finalidade de promover acabamento ósseo. Também é indicada, nas descompressões de estruturas nervosas ou vasculares junto ao osso pois não agredirem diretamente os tecidos moles.</a:t>
            </a:r>
          </a:p>
          <a:p>
            <a:pPr algn="l">
              <a:lnSpc>
                <a:spcPts val="4480"/>
              </a:lnSpc>
            </a:pP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2733654"/>
            <a:chOff x="0" y="0"/>
            <a:chExt cx="24384000" cy="3644872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38768" r="0" b="38768"/>
            <a:stretch>
              <a:fillRect/>
            </a:stretch>
          </p:blipFill>
          <p:spPr>
            <a:xfrm flipH="false" flipV="false">
              <a:off x="0" y="0"/>
              <a:ext cx="24384000" cy="3644872"/>
            </a:xfrm>
            <a:prstGeom prst="rect">
              <a:avLst/>
            </a:prstGeom>
          </p:spPr>
        </p:pic>
      </p:grpSp>
      <p:sp>
        <p:nvSpPr>
          <p:cNvPr name="TextBox 4" id="4"/>
          <p:cNvSpPr txBox="true"/>
          <p:nvPr/>
        </p:nvSpPr>
        <p:spPr>
          <a:xfrm rot="0">
            <a:off x="578613" y="1718289"/>
            <a:ext cx="16993429" cy="9099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80"/>
              </a:lnSpc>
            </a:pPr>
            <a:r>
              <a:rPr lang="en-US" sz="5600" b="true">
                <a:solidFill>
                  <a:srgbClr val="252D3E"/>
                </a:solidFill>
                <a:latin typeface="Klein Bold"/>
                <a:ea typeface="Klein Bold"/>
                <a:cs typeface="Klein Bold"/>
                <a:sym typeface="Klein Bold"/>
              </a:rPr>
              <a:t>FRESA PARA CRANIOTOMIA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8333203" y="-1109791"/>
            <a:ext cx="1621594" cy="1621594"/>
          </a:xfrm>
          <a:custGeom>
            <a:avLst/>
            <a:gdLst/>
            <a:ahLst/>
            <a:cxnLst/>
            <a:rect r="r" b="b" t="t" l="l"/>
            <a:pathLst>
              <a:path h="1621594" w="1621594">
                <a:moveTo>
                  <a:pt x="0" y="0"/>
                </a:moveTo>
                <a:lnTo>
                  <a:pt x="1621594" y="0"/>
                </a:lnTo>
                <a:lnTo>
                  <a:pt x="1621594" y="1621594"/>
                </a:lnTo>
                <a:lnTo>
                  <a:pt x="0" y="16215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3741543" y="8103756"/>
            <a:ext cx="5764383" cy="5764383"/>
          </a:xfrm>
          <a:custGeom>
            <a:avLst/>
            <a:gdLst/>
            <a:ahLst/>
            <a:cxnLst/>
            <a:rect r="r" b="b" t="t" l="l"/>
            <a:pathLst>
              <a:path h="5764383" w="5764383">
                <a:moveTo>
                  <a:pt x="0" y="0"/>
                </a:moveTo>
                <a:lnTo>
                  <a:pt x="5764383" y="0"/>
                </a:lnTo>
                <a:lnTo>
                  <a:pt x="5764383" y="5764383"/>
                </a:lnTo>
                <a:lnTo>
                  <a:pt x="0" y="57643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7095253" y="3312901"/>
            <a:ext cx="8461602" cy="8461602"/>
          </a:xfrm>
          <a:custGeom>
            <a:avLst/>
            <a:gdLst/>
            <a:ahLst/>
            <a:cxnLst/>
            <a:rect r="r" b="b" t="t" l="l"/>
            <a:pathLst>
              <a:path h="8461602" w="8461602">
                <a:moveTo>
                  <a:pt x="0" y="0"/>
                </a:moveTo>
                <a:lnTo>
                  <a:pt x="8461603" y="0"/>
                </a:lnTo>
                <a:lnTo>
                  <a:pt x="8461603" y="8461602"/>
                </a:lnTo>
                <a:lnTo>
                  <a:pt x="0" y="84616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523075" y="1129253"/>
            <a:ext cx="4048966" cy="2823125"/>
          </a:xfrm>
          <a:custGeom>
            <a:avLst/>
            <a:gdLst/>
            <a:ahLst/>
            <a:cxnLst/>
            <a:rect r="r" b="b" t="t" l="l"/>
            <a:pathLst>
              <a:path h="2823125" w="4048966">
                <a:moveTo>
                  <a:pt x="0" y="0"/>
                </a:moveTo>
                <a:lnTo>
                  <a:pt x="4048966" y="0"/>
                </a:lnTo>
                <a:lnTo>
                  <a:pt x="4048966" y="2823125"/>
                </a:lnTo>
                <a:lnTo>
                  <a:pt x="0" y="282312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7077" t="0" r="-7077" b="-49323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9954797" y="3810008"/>
            <a:ext cx="5067378" cy="5256436"/>
          </a:xfrm>
          <a:custGeom>
            <a:avLst/>
            <a:gdLst/>
            <a:ahLst/>
            <a:cxnLst/>
            <a:rect r="r" b="b" t="t" l="l"/>
            <a:pathLst>
              <a:path h="5256436" w="5067378">
                <a:moveTo>
                  <a:pt x="0" y="0"/>
                </a:moveTo>
                <a:lnTo>
                  <a:pt x="5067377" y="0"/>
                </a:lnTo>
                <a:lnTo>
                  <a:pt x="5067377" y="5256435"/>
                </a:lnTo>
                <a:lnTo>
                  <a:pt x="0" y="525643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4604" t="0" r="-3903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578613" y="4736986"/>
            <a:ext cx="8851173" cy="22428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480"/>
              </a:lnSpc>
            </a:pPr>
            <a:r>
              <a:rPr lang="en-US" sz="32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Modelo indicado pa</a:t>
            </a:r>
            <a:r>
              <a:rPr lang="en-US" sz="32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ra utilização em conjunto</a:t>
            </a:r>
          </a:p>
          <a:p>
            <a:pPr algn="l">
              <a:lnSpc>
                <a:spcPts val="4480"/>
              </a:lnSpc>
            </a:pPr>
            <a:r>
              <a:rPr lang="en-US" sz="32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com um craniótomo elétrico ou pneumático para realização de craniotomias e laminectomias.</a:t>
            </a:r>
          </a:p>
          <a:p>
            <a:pPr algn="l">
              <a:lnSpc>
                <a:spcPts val="4480"/>
              </a:lnSpc>
            </a:pP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2733654"/>
            <a:chOff x="0" y="0"/>
            <a:chExt cx="24384000" cy="3644872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38768" r="0" b="38768"/>
            <a:stretch>
              <a:fillRect/>
            </a:stretch>
          </p:blipFill>
          <p:spPr>
            <a:xfrm flipH="false" flipV="false">
              <a:off x="0" y="0"/>
              <a:ext cx="24384000" cy="3644872"/>
            </a:xfrm>
            <a:prstGeom prst="rect">
              <a:avLst/>
            </a:prstGeom>
          </p:spPr>
        </p:pic>
      </p:grpSp>
      <p:sp>
        <p:nvSpPr>
          <p:cNvPr name="TextBox 4" id="4"/>
          <p:cNvSpPr txBox="true"/>
          <p:nvPr/>
        </p:nvSpPr>
        <p:spPr>
          <a:xfrm rot="0">
            <a:off x="647286" y="1479021"/>
            <a:ext cx="16993429" cy="18338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80"/>
              </a:lnSpc>
            </a:pPr>
            <a:r>
              <a:rPr lang="en-US" sz="5600" b="true">
                <a:solidFill>
                  <a:srgbClr val="252D3E"/>
                </a:solidFill>
                <a:latin typeface="Klein Bold"/>
                <a:ea typeface="Klein Bold"/>
                <a:cs typeface="Klein Bold"/>
                <a:sym typeface="Klein Bold"/>
              </a:rPr>
              <a:t>MICRO FEATHER LAMINA PARA</a:t>
            </a:r>
          </a:p>
          <a:p>
            <a:pPr algn="l">
              <a:lnSpc>
                <a:spcPts val="7280"/>
              </a:lnSpc>
            </a:pPr>
            <a:r>
              <a:rPr lang="en-US" sz="5600" b="true">
                <a:solidFill>
                  <a:srgbClr val="252D3E"/>
                </a:solidFill>
                <a:latin typeface="Klein Bold"/>
                <a:ea typeface="Klein Bold"/>
                <a:cs typeface="Klein Bold"/>
                <a:sym typeface="Klein Bold"/>
              </a:rPr>
              <a:t>INCISÕES FINAS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8333203" y="-1109791"/>
            <a:ext cx="1621594" cy="1621594"/>
          </a:xfrm>
          <a:custGeom>
            <a:avLst/>
            <a:gdLst/>
            <a:ahLst/>
            <a:cxnLst/>
            <a:rect r="r" b="b" t="t" l="l"/>
            <a:pathLst>
              <a:path h="1621594" w="1621594">
                <a:moveTo>
                  <a:pt x="0" y="0"/>
                </a:moveTo>
                <a:lnTo>
                  <a:pt x="1621594" y="0"/>
                </a:lnTo>
                <a:lnTo>
                  <a:pt x="1621594" y="1621594"/>
                </a:lnTo>
                <a:lnTo>
                  <a:pt x="0" y="16215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3741543" y="8103756"/>
            <a:ext cx="5764383" cy="5764383"/>
          </a:xfrm>
          <a:custGeom>
            <a:avLst/>
            <a:gdLst/>
            <a:ahLst/>
            <a:cxnLst/>
            <a:rect r="r" b="b" t="t" l="l"/>
            <a:pathLst>
              <a:path h="5764383" w="5764383">
                <a:moveTo>
                  <a:pt x="0" y="0"/>
                </a:moveTo>
                <a:lnTo>
                  <a:pt x="5764383" y="0"/>
                </a:lnTo>
                <a:lnTo>
                  <a:pt x="5764383" y="5764383"/>
                </a:lnTo>
                <a:lnTo>
                  <a:pt x="0" y="57643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7095253" y="3312901"/>
            <a:ext cx="8461602" cy="8461602"/>
          </a:xfrm>
          <a:custGeom>
            <a:avLst/>
            <a:gdLst/>
            <a:ahLst/>
            <a:cxnLst/>
            <a:rect r="r" b="b" t="t" l="l"/>
            <a:pathLst>
              <a:path h="8461602" w="8461602">
                <a:moveTo>
                  <a:pt x="0" y="0"/>
                </a:moveTo>
                <a:lnTo>
                  <a:pt x="8461603" y="0"/>
                </a:lnTo>
                <a:lnTo>
                  <a:pt x="8461603" y="8461602"/>
                </a:lnTo>
                <a:lnTo>
                  <a:pt x="0" y="84616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523075" y="1129253"/>
            <a:ext cx="4048966" cy="2823125"/>
          </a:xfrm>
          <a:custGeom>
            <a:avLst/>
            <a:gdLst/>
            <a:ahLst/>
            <a:cxnLst/>
            <a:rect r="r" b="b" t="t" l="l"/>
            <a:pathLst>
              <a:path h="2823125" w="4048966">
                <a:moveTo>
                  <a:pt x="0" y="0"/>
                </a:moveTo>
                <a:lnTo>
                  <a:pt x="4048966" y="0"/>
                </a:lnTo>
                <a:lnTo>
                  <a:pt x="4048966" y="2823125"/>
                </a:lnTo>
                <a:lnTo>
                  <a:pt x="0" y="282312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7077" t="0" r="-7077" b="-49323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9954797" y="4272680"/>
            <a:ext cx="6077949" cy="3831075"/>
          </a:xfrm>
          <a:custGeom>
            <a:avLst/>
            <a:gdLst/>
            <a:ahLst/>
            <a:cxnLst/>
            <a:rect r="r" b="b" t="t" l="l"/>
            <a:pathLst>
              <a:path h="3831075" w="6077949">
                <a:moveTo>
                  <a:pt x="0" y="0"/>
                </a:moveTo>
                <a:lnTo>
                  <a:pt x="6077949" y="0"/>
                </a:lnTo>
                <a:lnTo>
                  <a:pt x="6077949" y="3831076"/>
                </a:lnTo>
                <a:lnTo>
                  <a:pt x="0" y="383107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647286" y="3873778"/>
            <a:ext cx="8851173" cy="50526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480"/>
              </a:lnSpc>
            </a:pPr>
            <a:r>
              <a:rPr lang="en-US" sz="32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É um produto desenvolvido com uma lâmina sistem</a:t>
            </a:r>
            <a:r>
              <a:rPr lang="en-US" sz="32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atizada e alça especial para </a:t>
            </a:r>
            <a:r>
              <a:rPr lang="en-US" sz="32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mi</a:t>
            </a:r>
            <a:r>
              <a:rPr lang="en-US" sz="32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crocirurgia. Com uma precisão acentuada proporcionada pelo aço inoxidável da mais alta qualidade, possui formas originais que garantem facilidade de utilização e eficiência de trabalho que dificilmente pode ser fornecida por bisturis convencionais.</a:t>
            </a:r>
          </a:p>
          <a:p>
            <a:pPr algn="l">
              <a:lnSpc>
                <a:spcPts val="4480"/>
              </a:lnSpc>
            </a:pPr>
          </a:p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2733654"/>
            <a:chOff x="0" y="0"/>
            <a:chExt cx="24384000" cy="3644872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38768" r="0" b="38768"/>
            <a:stretch>
              <a:fillRect/>
            </a:stretch>
          </p:blipFill>
          <p:spPr>
            <a:xfrm flipH="false" flipV="false">
              <a:off x="0" y="0"/>
              <a:ext cx="24384000" cy="3644872"/>
            </a:xfrm>
            <a:prstGeom prst="rect">
              <a:avLst/>
            </a:prstGeom>
          </p:spPr>
        </p:pic>
      </p:grpSp>
      <p:sp>
        <p:nvSpPr>
          <p:cNvPr name="TextBox 4" id="4"/>
          <p:cNvSpPr txBox="true"/>
          <p:nvPr/>
        </p:nvSpPr>
        <p:spPr>
          <a:xfrm rot="0">
            <a:off x="647286" y="1479021"/>
            <a:ext cx="16993429" cy="18338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80"/>
              </a:lnSpc>
            </a:pPr>
            <a:r>
              <a:rPr lang="en-US" sz="5600" b="true">
                <a:solidFill>
                  <a:srgbClr val="252D3E"/>
                </a:solidFill>
                <a:latin typeface="Klein Bold"/>
                <a:ea typeface="Klein Bold"/>
                <a:cs typeface="Klein Bold"/>
                <a:sym typeface="Klein Bold"/>
              </a:rPr>
              <a:t>ASPIRADOR ULTRASSÔNICO SONATUS</a:t>
            </a:r>
          </a:p>
          <a:p>
            <a:pPr algn="l">
              <a:lnSpc>
                <a:spcPts val="7280"/>
              </a:lnSpc>
            </a:pP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8333203" y="-1109791"/>
            <a:ext cx="1621594" cy="1621594"/>
          </a:xfrm>
          <a:custGeom>
            <a:avLst/>
            <a:gdLst/>
            <a:ahLst/>
            <a:cxnLst/>
            <a:rect r="r" b="b" t="t" l="l"/>
            <a:pathLst>
              <a:path h="1621594" w="1621594">
                <a:moveTo>
                  <a:pt x="0" y="0"/>
                </a:moveTo>
                <a:lnTo>
                  <a:pt x="1621594" y="0"/>
                </a:lnTo>
                <a:lnTo>
                  <a:pt x="1621594" y="1621594"/>
                </a:lnTo>
                <a:lnTo>
                  <a:pt x="0" y="16215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3741543" y="8103756"/>
            <a:ext cx="5764383" cy="5764383"/>
          </a:xfrm>
          <a:custGeom>
            <a:avLst/>
            <a:gdLst/>
            <a:ahLst/>
            <a:cxnLst/>
            <a:rect r="r" b="b" t="t" l="l"/>
            <a:pathLst>
              <a:path h="5764383" w="5764383">
                <a:moveTo>
                  <a:pt x="0" y="0"/>
                </a:moveTo>
                <a:lnTo>
                  <a:pt x="5764383" y="0"/>
                </a:lnTo>
                <a:lnTo>
                  <a:pt x="5764383" y="5764383"/>
                </a:lnTo>
                <a:lnTo>
                  <a:pt x="0" y="57643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7095253" y="3312901"/>
            <a:ext cx="8461602" cy="8461602"/>
          </a:xfrm>
          <a:custGeom>
            <a:avLst/>
            <a:gdLst/>
            <a:ahLst/>
            <a:cxnLst/>
            <a:rect r="r" b="b" t="t" l="l"/>
            <a:pathLst>
              <a:path h="8461602" w="8461602">
                <a:moveTo>
                  <a:pt x="0" y="0"/>
                </a:moveTo>
                <a:lnTo>
                  <a:pt x="8461603" y="0"/>
                </a:lnTo>
                <a:lnTo>
                  <a:pt x="8461603" y="8461602"/>
                </a:lnTo>
                <a:lnTo>
                  <a:pt x="0" y="84616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9498458" y="3725798"/>
            <a:ext cx="5844320" cy="5209067"/>
          </a:xfrm>
          <a:custGeom>
            <a:avLst/>
            <a:gdLst/>
            <a:ahLst/>
            <a:cxnLst/>
            <a:rect r="r" b="b" t="t" l="l"/>
            <a:pathLst>
              <a:path h="5209067" w="5844320">
                <a:moveTo>
                  <a:pt x="0" y="0"/>
                </a:moveTo>
                <a:lnTo>
                  <a:pt x="5844320" y="0"/>
                </a:lnTo>
                <a:lnTo>
                  <a:pt x="5844320" y="5209068"/>
                </a:lnTo>
                <a:lnTo>
                  <a:pt x="0" y="520906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3523075" y="1129253"/>
            <a:ext cx="4048966" cy="2823125"/>
          </a:xfrm>
          <a:custGeom>
            <a:avLst/>
            <a:gdLst/>
            <a:ahLst/>
            <a:cxnLst/>
            <a:rect r="r" b="b" t="t" l="l"/>
            <a:pathLst>
              <a:path h="2823125" w="4048966">
                <a:moveTo>
                  <a:pt x="0" y="0"/>
                </a:moveTo>
                <a:lnTo>
                  <a:pt x="4048966" y="0"/>
                </a:lnTo>
                <a:lnTo>
                  <a:pt x="4048966" y="2823125"/>
                </a:lnTo>
                <a:lnTo>
                  <a:pt x="0" y="282312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7077" t="0" r="-7077" b="-49323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647286" y="3302278"/>
            <a:ext cx="8851173" cy="61956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480"/>
              </a:lnSpc>
            </a:pPr>
            <a:r>
              <a:rPr lang="en-US" sz="32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O equipamento efetua a </a:t>
            </a:r>
            <a:r>
              <a:rPr lang="en-US" sz="32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ablação precisa de tecidos e aspira seus fragmentos. Possui três funções: </a:t>
            </a:r>
            <a:r>
              <a:rPr lang="en-US" sz="3200" b="true">
                <a:solidFill>
                  <a:srgbClr val="2A2E3A"/>
                </a:solidFill>
                <a:latin typeface="Helios Bold"/>
                <a:ea typeface="Helios Bold"/>
                <a:cs typeface="Helios Bold"/>
                <a:sym typeface="Helios Bold"/>
              </a:rPr>
              <a:t>ultrassom, aspiração e irrigação</a:t>
            </a:r>
            <a:r>
              <a:rPr lang="en-US" sz="32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, que podem ser configuradas para o melhor desempenho.</a:t>
            </a:r>
          </a:p>
          <a:p>
            <a:pPr algn="l">
              <a:lnSpc>
                <a:spcPts val="4480"/>
              </a:lnSpc>
            </a:pPr>
          </a:p>
          <a:p>
            <a:pPr algn="l">
              <a:lnSpc>
                <a:spcPts val="4480"/>
              </a:lnSpc>
            </a:pPr>
            <a:r>
              <a:rPr lang="en-US" sz="32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O </a:t>
            </a:r>
            <a:r>
              <a:rPr lang="en-US" sz="3200" b="true">
                <a:solidFill>
                  <a:srgbClr val="2A2E3A"/>
                </a:solidFill>
                <a:latin typeface="Helios Bold"/>
                <a:ea typeface="Helios Bold"/>
                <a:cs typeface="Helios Bold"/>
                <a:sym typeface="Helios Bold"/>
              </a:rPr>
              <a:t>Sonatus </a:t>
            </a:r>
            <a:r>
              <a:rPr lang="en-US" sz="32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gera frequências de 20 a 60 KHz, ajustando a faixa ideal de trabalho da caneta, para garantir a máxima transferência de energia ultrassônica ao tecido alvo.</a:t>
            </a:r>
          </a:p>
          <a:p>
            <a:pPr algn="l">
              <a:lnSpc>
                <a:spcPts val="4480"/>
              </a:lnSpc>
            </a:pPr>
          </a:p>
        </p:txBody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2733654"/>
            <a:chOff x="0" y="0"/>
            <a:chExt cx="24384000" cy="3644872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38768" r="0" b="38768"/>
            <a:stretch>
              <a:fillRect/>
            </a:stretch>
          </p:blipFill>
          <p:spPr>
            <a:xfrm flipH="false" flipV="false">
              <a:off x="0" y="0"/>
              <a:ext cx="24384000" cy="3644872"/>
            </a:xfrm>
            <a:prstGeom prst="rect">
              <a:avLst/>
            </a:prstGeom>
          </p:spPr>
        </p:pic>
      </p:grpSp>
      <p:sp>
        <p:nvSpPr>
          <p:cNvPr name="TextBox 4" id="4"/>
          <p:cNvSpPr txBox="true"/>
          <p:nvPr/>
        </p:nvSpPr>
        <p:spPr>
          <a:xfrm rot="0">
            <a:off x="578613" y="1506901"/>
            <a:ext cx="13343022" cy="15855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370"/>
              </a:lnSpc>
            </a:pPr>
            <a:r>
              <a:rPr lang="en-US" sz="4900" b="true">
                <a:solidFill>
                  <a:srgbClr val="252D3E"/>
                </a:solidFill>
                <a:latin typeface="Klein Bold"/>
                <a:ea typeface="Klein Bold"/>
                <a:cs typeface="Klein Bold"/>
                <a:sym typeface="Klein Bold"/>
              </a:rPr>
              <a:t>AGENTE HEMOSTÁTICO DE COLÁGENO ABSORVÍVEL HELITENE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8333203" y="-1109791"/>
            <a:ext cx="1621594" cy="1621594"/>
          </a:xfrm>
          <a:custGeom>
            <a:avLst/>
            <a:gdLst/>
            <a:ahLst/>
            <a:cxnLst/>
            <a:rect r="r" b="b" t="t" l="l"/>
            <a:pathLst>
              <a:path h="1621594" w="1621594">
                <a:moveTo>
                  <a:pt x="0" y="0"/>
                </a:moveTo>
                <a:lnTo>
                  <a:pt x="1621594" y="0"/>
                </a:lnTo>
                <a:lnTo>
                  <a:pt x="1621594" y="1621594"/>
                </a:lnTo>
                <a:lnTo>
                  <a:pt x="0" y="16215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3741543" y="8103756"/>
            <a:ext cx="5764383" cy="5764383"/>
          </a:xfrm>
          <a:custGeom>
            <a:avLst/>
            <a:gdLst/>
            <a:ahLst/>
            <a:cxnLst/>
            <a:rect r="r" b="b" t="t" l="l"/>
            <a:pathLst>
              <a:path h="5764383" w="5764383">
                <a:moveTo>
                  <a:pt x="0" y="0"/>
                </a:moveTo>
                <a:lnTo>
                  <a:pt x="5764383" y="0"/>
                </a:lnTo>
                <a:lnTo>
                  <a:pt x="5764383" y="5764383"/>
                </a:lnTo>
                <a:lnTo>
                  <a:pt x="0" y="57643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7095253" y="3312901"/>
            <a:ext cx="8461602" cy="8461602"/>
          </a:xfrm>
          <a:custGeom>
            <a:avLst/>
            <a:gdLst/>
            <a:ahLst/>
            <a:cxnLst/>
            <a:rect r="r" b="b" t="t" l="l"/>
            <a:pathLst>
              <a:path h="8461602" w="8461602">
                <a:moveTo>
                  <a:pt x="0" y="0"/>
                </a:moveTo>
                <a:lnTo>
                  <a:pt x="8461603" y="0"/>
                </a:lnTo>
                <a:lnTo>
                  <a:pt x="8461603" y="8461602"/>
                </a:lnTo>
                <a:lnTo>
                  <a:pt x="0" y="84616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523075" y="1129253"/>
            <a:ext cx="4048966" cy="2823125"/>
          </a:xfrm>
          <a:custGeom>
            <a:avLst/>
            <a:gdLst/>
            <a:ahLst/>
            <a:cxnLst/>
            <a:rect r="r" b="b" t="t" l="l"/>
            <a:pathLst>
              <a:path h="2823125" w="4048966">
                <a:moveTo>
                  <a:pt x="0" y="0"/>
                </a:moveTo>
                <a:lnTo>
                  <a:pt x="4048966" y="0"/>
                </a:lnTo>
                <a:lnTo>
                  <a:pt x="4048966" y="2823125"/>
                </a:lnTo>
                <a:lnTo>
                  <a:pt x="0" y="282312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7077" t="0" r="-7077" b="-49323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1454511" y="2424811"/>
            <a:ext cx="6833489" cy="6833489"/>
          </a:xfrm>
          <a:custGeom>
            <a:avLst/>
            <a:gdLst/>
            <a:ahLst/>
            <a:cxnLst/>
            <a:rect r="r" b="b" t="t" l="l"/>
            <a:pathLst>
              <a:path h="6833489" w="6833489">
                <a:moveTo>
                  <a:pt x="0" y="0"/>
                </a:moveTo>
                <a:lnTo>
                  <a:pt x="6833489" y="0"/>
                </a:lnTo>
                <a:lnTo>
                  <a:pt x="6833489" y="6833489"/>
                </a:lnTo>
                <a:lnTo>
                  <a:pt x="0" y="683348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578613" y="3393519"/>
            <a:ext cx="10516443" cy="63919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40"/>
              </a:lnSpc>
            </a:pPr>
            <a:r>
              <a:rPr lang="en-US" sz="26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HELITENE® é um agente hemostático </a:t>
            </a:r>
            <a:r>
              <a:rPr lang="en-US" sz="26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absorvente macio, branco e maleável. Fibrilar do HELISTAT®, que é uma esponja hemostática de colágeno absorvível branca, macia, maleável e</a:t>
            </a:r>
          </a:p>
          <a:p>
            <a:pPr algn="l">
              <a:lnSpc>
                <a:spcPts val="3640"/>
              </a:lnSpc>
            </a:pPr>
            <a:r>
              <a:rPr lang="en-US" sz="26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não friável.</a:t>
            </a:r>
          </a:p>
          <a:p>
            <a:pPr algn="l">
              <a:lnSpc>
                <a:spcPts val="3640"/>
              </a:lnSpc>
            </a:pPr>
          </a:p>
          <a:p>
            <a:pPr algn="l">
              <a:lnSpc>
                <a:spcPts val="3640"/>
              </a:lnSpc>
            </a:pPr>
            <a:r>
              <a:rPr lang="en-US" sz="26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Devido à estrutura esponjosa ou fibrilar, a aplicação do agente hemostático no local onde se deseja a hemostásia é facilmente controlada. Não ocorre dispersão não desejada sobre o local operatório.</a:t>
            </a:r>
          </a:p>
          <a:p>
            <a:pPr algn="l">
              <a:lnSpc>
                <a:spcPts val="3640"/>
              </a:lnSpc>
            </a:pPr>
          </a:p>
          <a:p>
            <a:pPr algn="l">
              <a:lnSpc>
                <a:spcPts val="3640"/>
              </a:lnSpc>
            </a:pPr>
            <a:r>
              <a:rPr lang="en-US" sz="26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O material básico a partir do qual o Agente Hemostático é fabricado é o colágeno obtido a partir do tendão flexor profundo (Aquiles) de bovino</a:t>
            </a:r>
          </a:p>
          <a:p>
            <a:pPr algn="l">
              <a:lnSpc>
                <a:spcPts val="3640"/>
              </a:lnSpc>
            </a:pP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838BA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2733654"/>
            <a:chOff x="0" y="0"/>
            <a:chExt cx="24384000" cy="3644872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>
              <a:alphaModFix amt="14000"/>
            </a:blip>
            <a:srcRect l="0" t="38768" r="0" b="38768"/>
            <a:stretch>
              <a:fillRect/>
            </a:stretch>
          </p:blipFill>
          <p:spPr>
            <a:xfrm flipH="false" flipV="false">
              <a:off x="0" y="0"/>
              <a:ext cx="24384000" cy="3644872"/>
            </a:xfrm>
            <a:prstGeom prst="rect">
              <a:avLst/>
            </a:prstGeom>
          </p:spPr>
        </p:pic>
      </p:grpSp>
      <p:grpSp>
        <p:nvGrpSpPr>
          <p:cNvPr name="Group 4" id="4"/>
          <p:cNvGrpSpPr/>
          <p:nvPr/>
        </p:nvGrpSpPr>
        <p:grpSpPr>
          <a:xfrm rot="0">
            <a:off x="0" y="2733654"/>
            <a:ext cx="18288000" cy="7553346"/>
            <a:chOff x="0" y="0"/>
            <a:chExt cx="4816593" cy="1989359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4816592" cy="1989359"/>
            </a:xfrm>
            <a:custGeom>
              <a:avLst/>
              <a:gdLst/>
              <a:ahLst/>
              <a:cxnLst/>
              <a:rect r="r" b="b" t="t" l="l"/>
              <a:pathLst>
                <a:path h="1989359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1989359"/>
                  </a:lnTo>
                  <a:lnTo>
                    <a:pt x="0" y="1989359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57150"/>
              <a:ext cx="4816593" cy="204650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639"/>
                </a:lnSpc>
              </a:pP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0" y="0"/>
            <a:ext cx="18288000" cy="2733654"/>
            <a:chOff x="0" y="0"/>
            <a:chExt cx="24384000" cy="3644872"/>
          </a:xfrm>
        </p:grpSpPr>
        <p:pic>
          <p:nvPicPr>
            <p:cNvPr name="Picture 8" id="8"/>
            <p:cNvPicPr>
              <a:picLocks noChangeAspect="true"/>
            </p:cNvPicPr>
            <p:nvPr/>
          </p:nvPicPr>
          <p:blipFill>
            <a:blip r:embed="rId3"/>
            <a:srcRect l="0" t="38768" r="0" b="38768"/>
            <a:stretch>
              <a:fillRect/>
            </a:stretch>
          </p:blipFill>
          <p:spPr>
            <a:xfrm flipH="false" flipV="false">
              <a:off x="0" y="0"/>
              <a:ext cx="24384000" cy="3644872"/>
            </a:xfrm>
            <a:prstGeom prst="rect">
              <a:avLst/>
            </a:prstGeom>
          </p:spPr>
        </p:pic>
      </p:grpSp>
      <p:sp>
        <p:nvSpPr>
          <p:cNvPr name="TextBox 9" id="9"/>
          <p:cNvSpPr txBox="true"/>
          <p:nvPr/>
        </p:nvSpPr>
        <p:spPr>
          <a:xfrm rot="0">
            <a:off x="4639504" y="1053053"/>
            <a:ext cx="9008992" cy="11398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099"/>
              </a:lnSpc>
            </a:pPr>
            <a:r>
              <a:rPr lang="en-US" b="true" sz="6999">
                <a:solidFill>
                  <a:srgbClr val="252D3E"/>
                </a:solidFill>
                <a:latin typeface="Klein Bold"/>
                <a:ea typeface="Klein Bold"/>
                <a:cs typeface="Klein Bold"/>
                <a:sym typeface="Klein Bold"/>
              </a:rPr>
              <a:t>Agenda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8333203" y="-1109791"/>
            <a:ext cx="1621594" cy="1621594"/>
          </a:xfrm>
          <a:custGeom>
            <a:avLst/>
            <a:gdLst/>
            <a:ahLst/>
            <a:cxnLst/>
            <a:rect r="r" b="b" t="t" l="l"/>
            <a:pathLst>
              <a:path h="1621594" w="1621594">
                <a:moveTo>
                  <a:pt x="0" y="0"/>
                </a:moveTo>
                <a:lnTo>
                  <a:pt x="1621594" y="0"/>
                </a:lnTo>
                <a:lnTo>
                  <a:pt x="1621594" y="1621594"/>
                </a:lnTo>
                <a:lnTo>
                  <a:pt x="0" y="16215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3523075" y="1129253"/>
            <a:ext cx="4048966" cy="2823125"/>
          </a:xfrm>
          <a:custGeom>
            <a:avLst/>
            <a:gdLst/>
            <a:ahLst/>
            <a:cxnLst/>
            <a:rect r="r" b="b" t="t" l="l"/>
            <a:pathLst>
              <a:path h="2823125" w="4048966">
                <a:moveTo>
                  <a:pt x="0" y="0"/>
                </a:moveTo>
                <a:lnTo>
                  <a:pt x="4048966" y="0"/>
                </a:lnTo>
                <a:lnTo>
                  <a:pt x="4048966" y="2823125"/>
                </a:lnTo>
                <a:lnTo>
                  <a:pt x="0" y="282312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7077" t="0" r="-7077" b="-49323"/>
            </a:stretch>
          </a:blipFill>
        </p:spPr>
      </p:sp>
      <p:grpSp>
        <p:nvGrpSpPr>
          <p:cNvPr name="Group 12" id="12"/>
          <p:cNvGrpSpPr/>
          <p:nvPr/>
        </p:nvGrpSpPr>
        <p:grpSpPr>
          <a:xfrm rot="0">
            <a:off x="3459025" y="4240166"/>
            <a:ext cx="13555402" cy="4092769"/>
            <a:chOff x="0" y="0"/>
            <a:chExt cx="18073870" cy="5457025"/>
          </a:xfrm>
        </p:grpSpPr>
        <p:sp>
          <p:nvSpPr>
            <p:cNvPr name="TextBox 13" id="13"/>
            <p:cNvSpPr txBox="true"/>
            <p:nvPr/>
          </p:nvSpPr>
          <p:spPr>
            <a:xfrm rot="0">
              <a:off x="58159" y="1370579"/>
              <a:ext cx="1919243" cy="116750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 marL="0" indent="0" lvl="0">
                <a:lnSpc>
                  <a:spcPts val="7286"/>
                </a:lnSpc>
                <a:spcBef>
                  <a:spcPct val="0"/>
                </a:spcBef>
              </a:pPr>
              <a:r>
                <a:rPr lang="en-US" sz="5204" spc="-286" strike="noStrike" u="none">
                  <a:solidFill>
                    <a:srgbClr val="001B39"/>
                  </a:solidFill>
                  <a:latin typeface="Archivo Black"/>
                  <a:ea typeface="Archivo Black"/>
                  <a:cs typeface="Archivo Black"/>
                  <a:sym typeface="Archivo Black"/>
                </a:rPr>
                <a:t>02</a:t>
              </a:r>
            </a:p>
          </p:txBody>
        </p:sp>
        <p:sp>
          <p:nvSpPr>
            <p:cNvPr name="TextBox 14" id="14"/>
            <p:cNvSpPr txBox="true"/>
            <p:nvPr/>
          </p:nvSpPr>
          <p:spPr>
            <a:xfrm rot="0">
              <a:off x="0" y="2830048"/>
              <a:ext cx="1919243" cy="116750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 marL="0" indent="0" lvl="0">
                <a:lnSpc>
                  <a:spcPts val="7286"/>
                </a:lnSpc>
                <a:spcBef>
                  <a:spcPct val="0"/>
                </a:spcBef>
              </a:pPr>
              <a:r>
                <a:rPr lang="en-US" sz="5204" spc="-286" strike="noStrike" u="none">
                  <a:solidFill>
                    <a:srgbClr val="001B39"/>
                  </a:solidFill>
                  <a:latin typeface="Archivo Black"/>
                  <a:ea typeface="Archivo Black"/>
                  <a:cs typeface="Archivo Black"/>
                  <a:sym typeface="Archivo Black"/>
                </a:rPr>
                <a:t>03</a:t>
              </a:r>
            </a:p>
          </p:txBody>
        </p:sp>
        <p:sp>
          <p:nvSpPr>
            <p:cNvPr name="TextBox 15" id="15"/>
            <p:cNvSpPr txBox="true"/>
            <p:nvPr/>
          </p:nvSpPr>
          <p:spPr>
            <a:xfrm rot="0">
              <a:off x="46527" y="-89742"/>
              <a:ext cx="1919243" cy="116750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 marL="0" indent="0" lvl="0">
                <a:lnSpc>
                  <a:spcPts val="7286"/>
                </a:lnSpc>
              </a:pPr>
              <a:r>
                <a:rPr lang="en-US" sz="5204" spc="-286" strike="noStrike" u="none">
                  <a:solidFill>
                    <a:srgbClr val="001B39"/>
                  </a:solidFill>
                  <a:latin typeface="Archivo Black"/>
                  <a:ea typeface="Archivo Black"/>
                  <a:cs typeface="Archivo Black"/>
                  <a:sym typeface="Archivo Black"/>
                </a:rPr>
                <a:t>01</a:t>
              </a:r>
            </a:p>
          </p:txBody>
        </p:sp>
        <p:sp>
          <p:nvSpPr>
            <p:cNvPr name="TextBox 16" id="16"/>
            <p:cNvSpPr txBox="true"/>
            <p:nvPr/>
          </p:nvSpPr>
          <p:spPr>
            <a:xfrm rot="0">
              <a:off x="2506155" y="248230"/>
              <a:ext cx="5753139" cy="67253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3675"/>
                </a:lnSpc>
              </a:pPr>
              <a:r>
                <a:rPr lang="en-US" sz="3675">
                  <a:solidFill>
                    <a:srgbClr val="001B39"/>
                  </a:solidFill>
                  <a:latin typeface="Arial Unicode"/>
                  <a:ea typeface="Arial Unicode"/>
                  <a:cs typeface="Arial Unicode"/>
                  <a:sym typeface="Arial Unicode"/>
                </a:rPr>
                <a:t>Quem somos</a:t>
              </a:r>
            </a:p>
          </p:txBody>
        </p:sp>
        <p:sp>
          <p:nvSpPr>
            <p:cNvPr name="TextBox 17" id="17"/>
            <p:cNvSpPr txBox="true"/>
            <p:nvPr/>
          </p:nvSpPr>
          <p:spPr>
            <a:xfrm rot="0">
              <a:off x="2506155" y="1747945"/>
              <a:ext cx="5753139" cy="67253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3675"/>
                </a:lnSpc>
                <a:spcBef>
                  <a:spcPct val="0"/>
                </a:spcBef>
              </a:pPr>
              <a:r>
                <a:rPr lang="en-US" sz="3675">
                  <a:solidFill>
                    <a:srgbClr val="001B39"/>
                  </a:solidFill>
                  <a:latin typeface="Arial Unicode"/>
                  <a:ea typeface="Arial Unicode"/>
                  <a:cs typeface="Arial Unicode"/>
                  <a:sym typeface="Arial Unicode"/>
                </a:rPr>
                <a:t>Nossa Missão</a:t>
              </a:r>
            </a:p>
          </p:txBody>
        </p:sp>
        <p:sp>
          <p:nvSpPr>
            <p:cNvPr name="TextBox 18" id="18"/>
            <p:cNvSpPr txBox="true"/>
            <p:nvPr/>
          </p:nvSpPr>
          <p:spPr>
            <a:xfrm rot="0">
              <a:off x="2506155" y="3168020"/>
              <a:ext cx="5753139" cy="67253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3675"/>
                </a:lnSpc>
                <a:spcBef>
                  <a:spcPct val="0"/>
                </a:spcBef>
              </a:pPr>
              <a:r>
                <a:rPr lang="en-US" sz="3675">
                  <a:solidFill>
                    <a:srgbClr val="001B39"/>
                  </a:solidFill>
                  <a:latin typeface="Arial Unicode"/>
                  <a:ea typeface="Arial Unicode"/>
                  <a:cs typeface="Arial Unicode"/>
                  <a:sym typeface="Arial Unicode"/>
                </a:rPr>
                <a:t>Histórico</a:t>
              </a:r>
            </a:p>
          </p:txBody>
        </p:sp>
        <p:sp>
          <p:nvSpPr>
            <p:cNvPr name="TextBox 19" id="19"/>
            <p:cNvSpPr txBox="true"/>
            <p:nvPr/>
          </p:nvSpPr>
          <p:spPr>
            <a:xfrm rot="0">
              <a:off x="46527" y="4289517"/>
              <a:ext cx="1919243" cy="116750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 marL="0" indent="0" lvl="0">
                <a:lnSpc>
                  <a:spcPts val="7286"/>
                </a:lnSpc>
                <a:spcBef>
                  <a:spcPct val="0"/>
                </a:spcBef>
              </a:pPr>
              <a:r>
                <a:rPr lang="en-US" sz="5204" spc="-286" strike="noStrike" u="none">
                  <a:solidFill>
                    <a:srgbClr val="001B39"/>
                  </a:solidFill>
                  <a:latin typeface="Archivo Black"/>
                  <a:ea typeface="Archivo Black"/>
                  <a:cs typeface="Archivo Black"/>
                  <a:sym typeface="Archivo Black"/>
                </a:rPr>
                <a:t>04</a:t>
              </a:r>
            </a:p>
          </p:txBody>
        </p:sp>
        <p:sp>
          <p:nvSpPr>
            <p:cNvPr name="TextBox 20" id="20"/>
            <p:cNvSpPr txBox="true"/>
            <p:nvPr/>
          </p:nvSpPr>
          <p:spPr>
            <a:xfrm rot="0">
              <a:off x="2506155" y="4627489"/>
              <a:ext cx="5753139" cy="67253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3675"/>
                </a:lnSpc>
                <a:spcBef>
                  <a:spcPct val="0"/>
                </a:spcBef>
              </a:pPr>
              <a:r>
                <a:rPr lang="en-US" sz="3675">
                  <a:solidFill>
                    <a:srgbClr val="001B39"/>
                  </a:solidFill>
                  <a:latin typeface="Arial Unicode"/>
                  <a:ea typeface="Arial Unicode"/>
                  <a:cs typeface="Arial Unicode"/>
                  <a:sym typeface="Arial Unicode"/>
                </a:rPr>
                <a:t>Áreas de atuação</a:t>
              </a:r>
            </a:p>
          </p:txBody>
        </p:sp>
        <p:sp>
          <p:nvSpPr>
            <p:cNvPr name="TextBox 21" id="21"/>
            <p:cNvSpPr txBox="true"/>
            <p:nvPr/>
          </p:nvSpPr>
          <p:spPr>
            <a:xfrm rot="0">
              <a:off x="9358005" y="1409973"/>
              <a:ext cx="1522037" cy="116750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 marL="0" indent="0" lvl="0">
                <a:lnSpc>
                  <a:spcPts val="7286"/>
                </a:lnSpc>
                <a:spcBef>
                  <a:spcPct val="0"/>
                </a:spcBef>
              </a:pPr>
              <a:r>
                <a:rPr lang="en-US" sz="5204" spc="-286" strike="noStrike" u="none">
                  <a:solidFill>
                    <a:srgbClr val="001B39"/>
                  </a:solidFill>
                  <a:latin typeface="Archivo Black"/>
                  <a:ea typeface="Archivo Black"/>
                  <a:cs typeface="Archivo Black"/>
                  <a:sym typeface="Archivo Black"/>
                </a:rPr>
                <a:t>06</a:t>
              </a:r>
            </a:p>
          </p:txBody>
        </p:sp>
        <p:sp>
          <p:nvSpPr>
            <p:cNvPr name="TextBox 22" id="22"/>
            <p:cNvSpPr txBox="true"/>
            <p:nvPr/>
          </p:nvSpPr>
          <p:spPr>
            <a:xfrm rot="0">
              <a:off x="9358005" y="2943147"/>
              <a:ext cx="1522037" cy="116750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 marL="0" indent="0" lvl="0">
                <a:lnSpc>
                  <a:spcPts val="7286"/>
                </a:lnSpc>
                <a:spcBef>
                  <a:spcPct val="0"/>
                </a:spcBef>
              </a:pPr>
              <a:r>
                <a:rPr lang="en-US" sz="5204" spc="-286" strike="noStrike" u="none">
                  <a:solidFill>
                    <a:srgbClr val="001B39"/>
                  </a:solidFill>
                  <a:latin typeface="Archivo Black"/>
                  <a:ea typeface="Archivo Black"/>
                  <a:cs typeface="Archivo Black"/>
                  <a:sym typeface="Archivo Black"/>
                </a:rPr>
                <a:t>07</a:t>
              </a:r>
            </a:p>
          </p:txBody>
        </p:sp>
        <p:sp>
          <p:nvSpPr>
            <p:cNvPr name="TextBox 23" id="23"/>
            <p:cNvSpPr txBox="true"/>
            <p:nvPr/>
          </p:nvSpPr>
          <p:spPr>
            <a:xfrm rot="0">
              <a:off x="9358005" y="-114300"/>
              <a:ext cx="1522037" cy="116750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 marL="0" indent="0" lvl="0">
                <a:lnSpc>
                  <a:spcPts val="7286"/>
                </a:lnSpc>
              </a:pPr>
              <a:r>
                <a:rPr lang="en-US" sz="5204" spc="-286" strike="noStrike" u="none">
                  <a:solidFill>
                    <a:srgbClr val="001B39"/>
                  </a:solidFill>
                  <a:latin typeface="Archivo Black"/>
                  <a:ea typeface="Archivo Black"/>
                  <a:cs typeface="Archivo Black"/>
                  <a:sym typeface="Archivo Black"/>
                </a:rPr>
                <a:t>05</a:t>
              </a:r>
            </a:p>
          </p:txBody>
        </p:sp>
        <p:sp>
          <p:nvSpPr>
            <p:cNvPr name="TextBox 24" id="24"/>
            <p:cNvSpPr txBox="true"/>
            <p:nvPr/>
          </p:nvSpPr>
          <p:spPr>
            <a:xfrm rot="0">
              <a:off x="11197498" y="236535"/>
              <a:ext cx="6876371" cy="67253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3675"/>
                </a:lnSpc>
              </a:pPr>
              <a:r>
                <a:rPr lang="en-US" sz="3675">
                  <a:solidFill>
                    <a:srgbClr val="001B39"/>
                  </a:solidFill>
                  <a:latin typeface="Arial Unicode"/>
                  <a:ea typeface="Arial Unicode"/>
                  <a:cs typeface="Arial Unicode"/>
                  <a:sym typeface="Arial Unicode"/>
                </a:rPr>
                <a:t>Inovação e Tecnologia</a:t>
              </a:r>
            </a:p>
          </p:txBody>
        </p:sp>
        <p:sp>
          <p:nvSpPr>
            <p:cNvPr name="TextBox 25" id="25"/>
            <p:cNvSpPr txBox="true"/>
            <p:nvPr/>
          </p:nvSpPr>
          <p:spPr>
            <a:xfrm rot="0">
              <a:off x="11197498" y="1708551"/>
              <a:ext cx="5753139" cy="67253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3675"/>
                </a:lnSpc>
                <a:spcBef>
                  <a:spcPct val="0"/>
                </a:spcBef>
              </a:pPr>
              <a:r>
                <a:rPr lang="en-US" sz="3675">
                  <a:solidFill>
                    <a:srgbClr val="001B39"/>
                  </a:solidFill>
                  <a:latin typeface="Arial Unicode"/>
                  <a:ea typeface="Arial Unicode"/>
                  <a:cs typeface="Arial Unicode"/>
                  <a:sym typeface="Arial Unicode"/>
                </a:rPr>
                <a:t>Nossa Equipe</a:t>
              </a:r>
            </a:p>
          </p:txBody>
        </p:sp>
        <p:sp>
          <p:nvSpPr>
            <p:cNvPr name="TextBox 26" id="26"/>
            <p:cNvSpPr txBox="true"/>
            <p:nvPr/>
          </p:nvSpPr>
          <p:spPr>
            <a:xfrm rot="0">
              <a:off x="11197498" y="3179652"/>
              <a:ext cx="5753139" cy="67253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3675"/>
                </a:lnSpc>
                <a:spcBef>
                  <a:spcPct val="0"/>
                </a:spcBef>
              </a:pPr>
              <a:r>
                <a:rPr lang="en-US" sz="3675">
                  <a:solidFill>
                    <a:srgbClr val="001B39"/>
                  </a:solidFill>
                  <a:latin typeface="Arial Unicode"/>
                  <a:ea typeface="Arial Unicode"/>
                  <a:cs typeface="Arial Unicode"/>
                  <a:sym typeface="Arial Unicode"/>
                </a:rPr>
                <a:t>Neurocirurgia</a:t>
              </a:r>
            </a:p>
          </p:txBody>
        </p:sp>
        <p:sp>
          <p:nvSpPr>
            <p:cNvPr name="TextBox 27" id="27"/>
            <p:cNvSpPr txBox="true"/>
            <p:nvPr/>
          </p:nvSpPr>
          <p:spPr>
            <a:xfrm rot="0">
              <a:off x="9358005" y="4289517"/>
              <a:ext cx="1522037" cy="116750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 marL="0" indent="0" lvl="0">
                <a:lnSpc>
                  <a:spcPts val="7286"/>
                </a:lnSpc>
                <a:spcBef>
                  <a:spcPct val="0"/>
                </a:spcBef>
              </a:pPr>
              <a:r>
                <a:rPr lang="en-US" sz="5204" spc="-286">
                  <a:solidFill>
                    <a:srgbClr val="001B39"/>
                  </a:solidFill>
                  <a:latin typeface="Archivo Black"/>
                  <a:ea typeface="Archivo Black"/>
                  <a:cs typeface="Archivo Black"/>
                  <a:sym typeface="Archivo Black"/>
                </a:rPr>
                <a:t>08</a:t>
              </a:r>
            </a:p>
          </p:txBody>
        </p:sp>
        <p:sp>
          <p:nvSpPr>
            <p:cNvPr name="TextBox 28" id="28"/>
            <p:cNvSpPr txBox="true"/>
            <p:nvPr/>
          </p:nvSpPr>
          <p:spPr>
            <a:xfrm rot="0">
              <a:off x="11197498" y="4627489"/>
              <a:ext cx="5753139" cy="67253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3675"/>
                </a:lnSpc>
                <a:spcBef>
                  <a:spcPct val="0"/>
                </a:spcBef>
              </a:pPr>
              <a:r>
                <a:rPr lang="en-US" sz="3675">
                  <a:solidFill>
                    <a:srgbClr val="001B39"/>
                  </a:solidFill>
                  <a:latin typeface="Arial Unicode"/>
                  <a:ea typeface="Arial Unicode"/>
                  <a:cs typeface="Arial Unicode"/>
                  <a:sym typeface="Arial Unicode"/>
                </a:rPr>
                <a:t>Contato</a:t>
              </a:r>
            </a:p>
          </p:txBody>
        </p:sp>
      </p:grpSp>
      <p:sp>
        <p:nvSpPr>
          <p:cNvPr name="Freeform 29" id="29"/>
          <p:cNvSpPr/>
          <p:nvPr/>
        </p:nvSpPr>
        <p:spPr>
          <a:xfrm flipH="false" flipV="false" rot="0">
            <a:off x="-6023771" y="3078978"/>
            <a:ext cx="8461602" cy="8461602"/>
          </a:xfrm>
          <a:custGeom>
            <a:avLst/>
            <a:gdLst/>
            <a:ahLst/>
            <a:cxnLst/>
            <a:rect r="r" b="b" t="t" l="l"/>
            <a:pathLst>
              <a:path h="8461602" w="8461602">
                <a:moveTo>
                  <a:pt x="0" y="0"/>
                </a:moveTo>
                <a:lnTo>
                  <a:pt x="8461602" y="0"/>
                </a:lnTo>
                <a:lnTo>
                  <a:pt x="8461602" y="8461603"/>
                </a:lnTo>
                <a:lnTo>
                  <a:pt x="0" y="846160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0" id="30"/>
          <p:cNvSpPr/>
          <p:nvPr/>
        </p:nvSpPr>
        <p:spPr>
          <a:xfrm flipH="false" flipV="false" rot="0">
            <a:off x="57078" y="7902203"/>
            <a:ext cx="5764383" cy="5764383"/>
          </a:xfrm>
          <a:custGeom>
            <a:avLst/>
            <a:gdLst/>
            <a:ahLst/>
            <a:cxnLst/>
            <a:rect r="r" b="b" t="t" l="l"/>
            <a:pathLst>
              <a:path h="5764383" w="5764383">
                <a:moveTo>
                  <a:pt x="0" y="0"/>
                </a:moveTo>
                <a:lnTo>
                  <a:pt x="5764383" y="0"/>
                </a:lnTo>
                <a:lnTo>
                  <a:pt x="5764383" y="5764382"/>
                </a:lnTo>
                <a:lnTo>
                  <a:pt x="0" y="576438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80000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31" id="31"/>
          <p:cNvSpPr/>
          <p:nvPr/>
        </p:nvSpPr>
        <p:spPr>
          <a:xfrm flipH="true" flipV="true">
            <a:off x="9935747" y="4240166"/>
            <a:ext cx="0" cy="4437242"/>
          </a:xfrm>
          <a:prstGeom prst="line">
            <a:avLst/>
          </a:prstGeom>
          <a:ln cap="flat" w="38100">
            <a:solidFill>
              <a:srgbClr val="000000"/>
            </a:solidFill>
            <a:prstDash val="sysDash"/>
            <a:headEnd type="none" len="sm" w="sm"/>
            <a:tailEnd type="none" len="sm" w="sm"/>
          </a:ln>
        </p:spPr>
      </p:sp>
      <p:sp>
        <p:nvSpPr>
          <p:cNvPr name="Freeform 32" id="32"/>
          <p:cNvSpPr/>
          <p:nvPr/>
        </p:nvSpPr>
        <p:spPr>
          <a:xfrm flipH="false" flipV="false" rot="-10800000">
            <a:off x="15460010" y="6275535"/>
            <a:ext cx="2827990" cy="4114800"/>
          </a:xfrm>
          <a:custGeom>
            <a:avLst/>
            <a:gdLst/>
            <a:ahLst/>
            <a:cxnLst/>
            <a:rect r="r" b="b" t="t" l="l"/>
            <a:pathLst>
              <a:path h="4114800" w="2827990">
                <a:moveTo>
                  <a:pt x="0" y="0"/>
                </a:moveTo>
                <a:lnTo>
                  <a:pt x="2827990" y="0"/>
                </a:lnTo>
                <a:lnTo>
                  <a:pt x="282799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2733654"/>
            <a:chOff x="0" y="0"/>
            <a:chExt cx="24384000" cy="3644872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38768" r="0" b="38768"/>
            <a:stretch>
              <a:fillRect/>
            </a:stretch>
          </p:blipFill>
          <p:spPr>
            <a:xfrm flipH="false" flipV="false">
              <a:off x="0" y="0"/>
              <a:ext cx="24384000" cy="3644872"/>
            </a:xfrm>
            <a:prstGeom prst="rect">
              <a:avLst/>
            </a:prstGeom>
          </p:spPr>
        </p:pic>
      </p:grpSp>
      <p:sp>
        <p:nvSpPr>
          <p:cNvPr name="TextBox 4" id="4"/>
          <p:cNvSpPr txBox="true"/>
          <p:nvPr/>
        </p:nvSpPr>
        <p:spPr>
          <a:xfrm rot="0">
            <a:off x="578613" y="1839958"/>
            <a:ext cx="13343022" cy="9099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80"/>
              </a:lnSpc>
            </a:pPr>
            <a:r>
              <a:rPr lang="en-US" sz="5600" b="true">
                <a:solidFill>
                  <a:srgbClr val="252D3E"/>
                </a:solidFill>
                <a:latin typeface="Klein Bold"/>
                <a:ea typeface="Klein Bold"/>
                <a:cs typeface="Klein Bold"/>
                <a:sym typeface="Klein Bold"/>
              </a:rPr>
              <a:t>SELANTE DURAL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8333203" y="-1109791"/>
            <a:ext cx="1621594" cy="1621594"/>
          </a:xfrm>
          <a:custGeom>
            <a:avLst/>
            <a:gdLst/>
            <a:ahLst/>
            <a:cxnLst/>
            <a:rect r="r" b="b" t="t" l="l"/>
            <a:pathLst>
              <a:path h="1621594" w="1621594">
                <a:moveTo>
                  <a:pt x="0" y="0"/>
                </a:moveTo>
                <a:lnTo>
                  <a:pt x="1621594" y="0"/>
                </a:lnTo>
                <a:lnTo>
                  <a:pt x="1621594" y="1621594"/>
                </a:lnTo>
                <a:lnTo>
                  <a:pt x="0" y="16215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3741543" y="8103756"/>
            <a:ext cx="5764383" cy="5764383"/>
          </a:xfrm>
          <a:custGeom>
            <a:avLst/>
            <a:gdLst/>
            <a:ahLst/>
            <a:cxnLst/>
            <a:rect r="r" b="b" t="t" l="l"/>
            <a:pathLst>
              <a:path h="5764383" w="5764383">
                <a:moveTo>
                  <a:pt x="0" y="0"/>
                </a:moveTo>
                <a:lnTo>
                  <a:pt x="5764383" y="0"/>
                </a:lnTo>
                <a:lnTo>
                  <a:pt x="5764383" y="5764383"/>
                </a:lnTo>
                <a:lnTo>
                  <a:pt x="0" y="57643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7095253" y="3312901"/>
            <a:ext cx="8461602" cy="8461602"/>
          </a:xfrm>
          <a:custGeom>
            <a:avLst/>
            <a:gdLst/>
            <a:ahLst/>
            <a:cxnLst/>
            <a:rect r="r" b="b" t="t" l="l"/>
            <a:pathLst>
              <a:path h="8461602" w="8461602">
                <a:moveTo>
                  <a:pt x="0" y="0"/>
                </a:moveTo>
                <a:lnTo>
                  <a:pt x="8461603" y="0"/>
                </a:lnTo>
                <a:lnTo>
                  <a:pt x="8461603" y="8461602"/>
                </a:lnTo>
                <a:lnTo>
                  <a:pt x="0" y="84616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523075" y="1129253"/>
            <a:ext cx="4048966" cy="2823125"/>
          </a:xfrm>
          <a:custGeom>
            <a:avLst/>
            <a:gdLst/>
            <a:ahLst/>
            <a:cxnLst/>
            <a:rect r="r" b="b" t="t" l="l"/>
            <a:pathLst>
              <a:path h="2823125" w="4048966">
                <a:moveTo>
                  <a:pt x="0" y="0"/>
                </a:moveTo>
                <a:lnTo>
                  <a:pt x="4048966" y="0"/>
                </a:lnTo>
                <a:lnTo>
                  <a:pt x="4048966" y="2823125"/>
                </a:lnTo>
                <a:lnTo>
                  <a:pt x="0" y="282312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7077" t="0" r="-7077" b="-49323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578613" y="3503885"/>
            <a:ext cx="10516443" cy="50203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40"/>
              </a:lnSpc>
            </a:pPr>
            <a:r>
              <a:rPr lang="en-US" sz="26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Durante procedimento</a:t>
            </a:r>
            <a:r>
              <a:rPr lang="en-US" sz="26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s neurocirúrgicos, é essencial evitar vazamento liquorico (LCR) para reduzir possíveis eventos adversos e garantir resultados positivos para o paciente. O </a:t>
            </a:r>
            <a:r>
              <a:rPr lang="en-US" sz="26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s</a:t>
            </a:r>
            <a:r>
              <a:rPr lang="en-US" sz="26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istema de selante dural DuraSeal® em hidrogel feito com tecnologia de polímero específico oferece uma vedação hermética rápida e eficaz durante a cirurgia e no período crítico de cicatrização.</a:t>
            </a:r>
          </a:p>
          <a:p>
            <a:pPr algn="l">
              <a:lnSpc>
                <a:spcPts val="3640"/>
              </a:lnSpc>
            </a:pPr>
          </a:p>
          <a:p>
            <a:pPr algn="l">
              <a:lnSpc>
                <a:spcPts val="3640"/>
              </a:lnSpc>
            </a:pPr>
            <a:r>
              <a:rPr lang="en-US" sz="26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O sistema de selante dural DuraSeal composto por Polietileno Glicol (PEG) está destinado como complemento a métodos de reparação</a:t>
            </a:r>
          </a:p>
          <a:p>
            <a:pPr algn="l">
              <a:lnSpc>
                <a:spcPts val="3640"/>
              </a:lnSpc>
            </a:pPr>
            <a:r>
              <a:rPr lang="en-US" sz="26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da Duramáter.</a:t>
            </a:r>
          </a:p>
          <a:p>
            <a:pPr algn="l">
              <a:lnSpc>
                <a:spcPts val="3640"/>
              </a:lnSpc>
            </a:pP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11474859" y="3952378"/>
            <a:ext cx="3731782" cy="5021219"/>
          </a:xfrm>
          <a:custGeom>
            <a:avLst/>
            <a:gdLst/>
            <a:ahLst/>
            <a:cxnLst/>
            <a:rect r="r" b="b" t="t" l="l"/>
            <a:pathLst>
              <a:path h="5021219" w="3731782">
                <a:moveTo>
                  <a:pt x="0" y="0"/>
                </a:moveTo>
                <a:lnTo>
                  <a:pt x="3731782" y="0"/>
                </a:lnTo>
                <a:lnTo>
                  <a:pt x="3731782" y="5021219"/>
                </a:lnTo>
                <a:lnTo>
                  <a:pt x="0" y="502121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2733654"/>
            <a:chOff x="0" y="0"/>
            <a:chExt cx="24384000" cy="3644872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38768" r="0" b="38768"/>
            <a:stretch>
              <a:fillRect/>
            </a:stretch>
          </p:blipFill>
          <p:spPr>
            <a:xfrm flipH="false" flipV="false">
              <a:off x="0" y="0"/>
              <a:ext cx="24384000" cy="3644872"/>
            </a:xfrm>
            <a:prstGeom prst="rect">
              <a:avLst/>
            </a:prstGeom>
          </p:spPr>
        </p:pic>
      </p:grpSp>
      <p:sp>
        <p:nvSpPr>
          <p:cNvPr name="TextBox 4" id="4"/>
          <p:cNvSpPr txBox="true"/>
          <p:nvPr/>
        </p:nvSpPr>
        <p:spPr>
          <a:xfrm rot="0">
            <a:off x="578613" y="1377996"/>
            <a:ext cx="13343022" cy="18338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80"/>
              </a:lnSpc>
            </a:pPr>
            <a:r>
              <a:rPr lang="en-US" sz="5600" b="true">
                <a:solidFill>
                  <a:srgbClr val="252D3E"/>
                </a:solidFill>
                <a:latin typeface="Klein Bold"/>
                <a:ea typeface="Klein Bold"/>
                <a:cs typeface="Klein Bold"/>
                <a:sym typeface="Klein Bold"/>
              </a:rPr>
              <a:t>SUBSTITUTA DE DURAMATER –</a:t>
            </a:r>
          </a:p>
          <a:p>
            <a:pPr algn="l">
              <a:lnSpc>
                <a:spcPts val="7280"/>
              </a:lnSpc>
            </a:pPr>
            <a:r>
              <a:rPr lang="en-US" sz="5600" b="true">
                <a:solidFill>
                  <a:srgbClr val="252D3E"/>
                </a:solidFill>
                <a:latin typeface="Klein Bold"/>
                <a:ea typeface="Klein Bold"/>
                <a:cs typeface="Klein Bold"/>
                <a:sym typeface="Klein Bold"/>
              </a:rPr>
              <a:t>SUTURÁVEL E NÃO SUTURÁVEL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8333203" y="-1109791"/>
            <a:ext cx="1621594" cy="1621594"/>
          </a:xfrm>
          <a:custGeom>
            <a:avLst/>
            <a:gdLst/>
            <a:ahLst/>
            <a:cxnLst/>
            <a:rect r="r" b="b" t="t" l="l"/>
            <a:pathLst>
              <a:path h="1621594" w="1621594">
                <a:moveTo>
                  <a:pt x="0" y="0"/>
                </a:moveTo>
                <a:lnTo>
                  <a:pt x="1621594" y="0"/>
                </a:lnTo>
                <a:lnTo>
                  <a:pt x="1621594" y="1621594"/>
                </a:lnTo>
                <a:lnTo>
                  <a:pt x="0" y="16215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3741543" y="8103756"/>
            <a:ext cx="5764383" cy="5764383"/>
          </a:xfrm>
          <a:custGeom>
            <a:avLst/>
            <a:gdLst/>
            <a:ahLst/>
            <a:cxnLst/>
            <a:rect r="r" b="b" t="t" l="l"/>
            <a:pathLst>
              <a:path h="5764383" w="5764383">
                <a:moveTo>
                  <a:pt x="0" y="0"/>
                </a:moveTo>
                <a:lnTo>
                  <a:pt x="5764383" y="0"/>
                </a:lnTo>
                <a:lnTo>
                  <a:pt x="5764383" y="5764383"/>
                </a:lnTo>
                <a:lnTo>
                  <a:pt x="0" y="57643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7095253" y="3312901"/>
            <a:ext cx="8461602" cy="8461602"/>
          </a:xfrm>
          <a:custGeom>
            <a:avLst/>
            <a:gdLst/>
            <a:ahLst/>
            <a:cxnLst/>
            <a:rect r="r" b="b" t="t" l="l"/>
            <a:pathLst>
              <a:path h="8461602" w="8461602">
                <a:moveTo>
                  <a:pt x="0" y="0"/>
                </a:moveTo>
                <a:lnTo>
                  <a:pt x="8461603" y="0"/>
                </a:lnTo>
                <a:lnTo>
                  <a:pt x="8461603" y="8461602"/>
                </a:lnTo>
                <a:lnTo>
                  <a:pt x="0" y="84616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523075" y="1129253"/>
            <a:ext cx="4048966" cy="2823125"/>
          </a:xfrm>
          <a:custGeom>
            <a:avLst/>
            <a:gdLst/>
            <a:ahLst/>
            <a:cxnLst/>
            <a:rect r="r" b="b" t="t" l="l"/>
            <a:pathLst>
              <a:path h="2823125" w="4048966">
                <a:moveTo>
                  <a:pt x="0" y="0"/>
                </a:moveTo>
                <a:lnTo>
                  <a:pt x="4048966" y="0"/>
                </a:lnTo>
                <a:lnTo>
                  <a:pt x="4048966" y="2823125"/>
                </a:lnTo>
                <a:lnTo>
                  <a:pt x="0" y="282312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7077" t="0" r="-7077" b="-49323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2508255" y="4203534"/>
            <a:ext cx="3917674" cy="3340168"/>
          </a:xfrm>
          <a:custGeom>
            <a:avLst/>
            <a:gdLst/>
            <a:ahLst/>
            <a:cxnLst/>
            <a:rect r="r" b="b" t="t" l="l"/>
            <a:pathLst>
              <a:path h="3340168" w="3917674">
                <a:moveTo>
                  <a:pt x="0" y="0"/>
                </a:moveTo>
                <a:lnTo>
                  <a:pt x="3917674" y="0"/>
                </a:lnTo>
                <a:lnTo>
                  <a:pt x="3917674" y="3340168"/>
                </a:lnTo>
                <a:lnTo>
                  <a:pt x="0" y="334016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8914161" y="6989475"/>
            <a:ext cx="4408034" cy="2839959"/>
          </a:xfrm>
          <a:custGeom>
            <a:avLst/>
            <a:gdLst/>
            <a:ahLst/>
            <a:cxnLst/>
            <a:rect r="r" b="b" t="t" l="l"/>
            <a:pathLst>
              <a:path h="2839959" w="4408034">
                <a:moveTo>
                  <a:pt x="0" y="0"/>
                </a:moveTo>
                <a:lnTo>
                  <a:pt x="4408035" y="0"/>
                </a:lnTo>
                <a:lnTo>
                  <a:pt x="4408035" y="2839959"/>
                </a:lnTo>
                <a:lnTo>
                  <a:pt x="0" y="283995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578613" y="3695657"/>
            <a:ext cx="8736196" cy="54775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40"/>
              </a:lnSpc>
            </a:pPr>
            <a:r>
              <a:rPr lang="en-US" sz="26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A matriz DuraGen é um do</a:t>
            </a:r>
            <a:r>
              <a:rPr lang="en-US" sz="26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s enxertos de cobertura mais seguros e eficazes para restauração e reparo da dura mater.</a:t>
            </a:r>
          </a:p>
          <a:p>
            <a:pPr algn="l">
              <a:lnSpc>
                <a:spcPts val="3640"/>
              </a:lnSpc>
            </a:pPr>
          </a:p>
          <a:p>
            <a:pPr algn="l">
              <a:lnSpc>
                <a:spcPts val="3640"/>
              </a:lnSpc>
            </a:pPr>
            <a:r>
              <a:rPr lang="en-US" sz="26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O gabarito de colágeno altamente poroso promove formação rápida de</a:t>
            </a:r>
          </a:p>
          <a:p>
            <a:pPr algn="l">
              <a:lnSpc>
                <a:spcPts val="3640"/>
              </a:lnSpc>
            </a:pPr>
            <a:r>
              <a:rPr lang="en-US" sz="26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coágulos de fibrina.</a:t>
            </a:r>
          </a:p>
          <a:p>
            <a:pPr algn="l">
              <a:lnSpc>
                <a:spcPts val="3640"/>
              </a:lnSpc>
            </a:pPr>
          </a:p>
          <a:p>
            <a:pPr algn="l">
              <a:lnSpc>
                <a:spcPts val="3640"/>
              </a:lnSpc>
            </a:pPr>
            <a:r>
              <a:rPr lang="en-US" sz="26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A matriz DuraGen oferece rapidamente fechamento impermeável para evitar vazamento de LCR enquanto promove o crescimento natural da dura.</a:t>
            </a:r>
          </a:p>
          <a:p>
            <a:pPr algn="l">
              <a:lnSpc>
                <a:spcPts val="3640"/>
              </a:lnSpc>
            </a:pPr>
          </a:p>
        </p:txBody>
      </p: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2733654"/>
            <a:chOff x="0" y="0"/>
            <a:chExt cx="24384000" cy="3644872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38768" r="0" b="38768"/>
            <a:stretch>
              <a:fillRect/>
            </a:stretch>
          </p:blipFill>
          <p:spPr>
            <a:xfrm flipH="false" flipV="false">
              <a:off x="0" y="0"/>
              <a:ext cx="24384000" cy="3644872"/>
            </a:xfrm>
            <a:prstGeom prst="rect">
              <a:avLst/>
            </a:prstGeom>
          </p:spPr>
        </p:pic>
      </p:grpSp>
      <p:sp>
        <p:nvSpPr>
          <p:cNvPr name="TextBox 4" id="4"/>
          <p:cNvSpPr txBox="true"/>
          <p:nvPr/>
        </p:nvSpPr>
        <p:spPr>
          <a:xfrm rot="0">
            <a:off x="578613" y="1839958"/>
            <a:ext cx="13343022" cy="9099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80"/>
              </a:lnSpc>
            </a:pPr>
            <a:r>
              <a:rPr lang="en-US" sz="5600" b="true">
                <a:solidFill>
                  <a:srgbClr val="252D3E"/>
                </a:solidFill>
                <a:latin typeface="Klein Bold"/>
                <a:ea typeface="Klein Bold"/>
                <a:cs typeface="Klein Bold"/>
                <a:sym typeface="Klein Bold"/>
              </a:rPr>
              <a:t>TUNELIZADOR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8333203" y="-1109791"/>
            <a:ext cx="1621594" cy="1621594"/>
          </a:xfrm>
          <a:custGeom>
            <a:avLst/>
            <a:gdLst/>
            <a:ahLst/>
            <a:cxnLst/>
            <a:rect r="r" b="b" t="t" l="l"/>
            <a:pathLst>
              <a:path h="1621594" w="1621594">
                <a:moveTo>
                  <a:pt x="0" y="0"/>
                </a:moveTo>
                <a:lnTo>
                  <a:pt x="1621594" y="0"/>
                </a:lnTo>
                <a:lnTo>
                  <a:pt x="1621594" y="1621594"/>
                </a:lnTo>
                <a:lnTo>
                  <a:pt x="0" y="16215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3741543" y="8103756"/>
            <a:ext cx="5764383" cy="5764383"/>
          </a:xfrm>
          <a:custGeom>
            <a:avLst/>
            <a:gdLst/>
            <a:ahLst/>
            <a:cxnLst/>
            <a:rect r="r" b="b" t="t" l="l"/>
            <a:pathLst>
              <a:path h="5764383" w="5764383">
                <a:moveTo>
                  <a:pt x="0" y="0"/>
                </a:moveTo>
                <a:lnTo>
                  <a:pt x="5764383" y="0"/>
                </a:lnTo>
                <a:lnTo>
                  <a:pt x="5764383" y="5764383"/>
                </a:lnTo>
                <a:lnTo>
                  <a:pt x="0" y="57643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7095253" y="3312901"/>
            <a:ext cx="8461602" cy="8461602"/>
          </a:xfrm>
          <a:custGeom>
            <a:avLst/>
            <a:gdLst/>
            <a:ahLst/>
            <a:cxnLst/>
            <a:rect r="r" b="b" t="t" l="l"/>
            <a:pathLst>
              <a:path h="8461602" w="8461602">
                <a:moveTo>
                  <a:pt x="0" y="0"/>
                </a:moveTo>
                <a:lnTo>
                  <a:pt x="8461603" y="0"/>
                </a:lnTo>
                <a:lnTo>
                  <a:pt x="8461603" y="8461602"/>
                </a:lnTo>
                <a:lnTo>
                  <a:pt x="0" y="84616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523075" y="1129253"/>
            <a:ext cx="4048966" cy="2823125"/>
          </a:xfrm>
          <a:custGeom>
            <a:avLst/>
            <a:gdLst/>
            <a:ahLst/>
            <a:cxnLst/>
            <a:rect r="r" b="b" t="t" l="l"/>
            <a:pathLst>
              <a:path h="2823125" w="4048966">
                <a:moveTo>
                  <a:pt x="0" y="0"/>
                </a:moveTo>
                <a:lnTo>
                  <a:pt x="4048966" y="0"/>
                </a:lnTo>
                <a:lnTo>
                  <a:pt x="4048966" y="2823125"/>
                </a:lnTo>
                <a:lnTo>
                  <a:pt x="0" y="282312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7077" t="0" r="-7077" b="-49323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578613" y="3044670"/>
            <a:ext cx="11595381" cy="68491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40"/>
              </a:lnSpc>
            </a:pPr>
            <a:r>
              <a:rPr lang="en-US" sz="26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 O introdutor de cateter com ou sem válvula é um dispositivo </a:t>
            </a:r>
            <a:r>
              <a:rPr lang="en-US" sz="26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que permite a inserção de cateteres e outros instrumentos no corpo humano.</a:t>
            </a:r>
          </a:p>
          <a:p>
            <a:pPr algn="l">
              <a:lnSpc>
                <a:spcPts val="3640"/>
              </a:lnSpc>
            </a:pPr>
          </a:p>
          <a:p>
            <a:pPr algn="l">
              <a:lnSpc>
                <a:spcPts val="3640"/>
              </a:lnSpc>
            </a:pPr>
            <a:r>
              <a:rPr lang="en-US" sz="2600" b="true">
                <a:solidFill>
                  <a:srgbClr val="2A2E3A"/>
                </a:solidFill>
                <a:latin typeface="Helios Bold"/>
                <a:ea typeface="Helios Bold"/>
                <a:cs typeface="Helios Bold"/>
                <a:sym typeface="Helios Bold"/>
              </a:rPr>
              <a:t>Introdutor de cateter com válvula</a:t>
            </a:r>
          </a:p>
          <a:p>
            <a:pPr algn="l">
              <a:lnSpc>
                <a:spcPts val="3640"/>
              </a:lnSpc>
            </a:pPr>
            <a:r>
              <a:rPr lang="en-US" sz="26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▪ Protege o local da punção</a:t>
            </a:r>
          </a:p>
          <a:p>
            <a:pPr algn="l">
              <a:lnSpc>
                <a:spcPts val="3640"/>
              </a:lnSpc>
            </a:pPr>
            <a:r>
              <a:rPr lang="en-US" sz="26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▪ Previne perda de sangue</a:t>
            </a:r>
          </a:p>
          <a:p>
            <a:pPr algn="l">
              <a:lnSpc>
                <a:spcPts val="3640"/>
              </a:lnSpc>
            </a:pPr>
            <a:r>
              <a:rPr lang="en-US" sz="26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▪ Permite a injeção de medicamentos, contrastes ou solução salina</a:t>
            </a:r>
          </a:p>
          <a:p>
            <a:pPr algn="l">
              <a:lnSpc>
                <a:spcPts val="3640"/>
              </a:lnSpc>
            </a:pPr>
            <a:r>
              <a:rPr lang="en-US" sz="26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▪ Facilita a troca do fio guia/cateter com mínimo dano ao vaso</a:t>
            </a:r>
          </a:p>
          <a:p>
            <a:pPr algn="l">
              <a:lnSpc>
                <a:spcPts val="3640"/>
              </a:lnSpc>
            </a:pPr>
            <a:r>
              <a:rPr lang="en-US" sz="26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▪ Expande a incisão durante procedimentos percutâneos</a:t>
            </a:r>
          </a:p>
          <a:p>
            <a:pPr algn="l">
              <a:lnSpc>
                <a:spcPts val="3640"/>
              </a:lnSpc>
            </a:pPr>
            <a:r>
              <a:rPr lang="en-US" sz="26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▪ Simplifica a inserção do cateter na corrente sanguínea</a:t>
            </a:r>
          </a:p>
          <a:p>
            <a:pPr algn="l">
              <a:lnSpc>
                <a:spcPts val="3640"/>
              </a:lnSpc>
            </a:pPr>
          </a:p>
          <a:p>
            <a:pPr algn="l">
              <a:lnSpc>
                <a:spcPts val="3640"/>
              </a:lnSpc>
            </a:pPr>
            <a:r>
              <a:rPr lang="en-US" sz="2600" b="true">
                <a:solidFill>
                  <a:srgbClr val="2A2E3A"/>
                </a:solidFill>
                <a:latin typeface="Helios Bold"/>
                <a:ea typeface="Helios Bold"/>
                <a:cs typeface="Helios Bold"/>
                <a:sym typeface="Helios Bold"/>
              </a:rPr>
              <a:t>Introdutor de cateter sem válvula</a:t>
            </a:r>
          </a:p>
          <a:p>
            <a:pPr algn="l">
              <a:lnSpc>
                <a:spcPts val="3640"/>
              </a:lnSpc>
            </a:pPr>
            <a:r>
              <a:rPr lang="en-US" sz="26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▪ Facilita a passagem de endoscópios e outros instrumentos</a:t>
            </a:r>
          </a:p>
          <a:p>
            <a:pPr algn="l">
              <a:lnSpc>
                <a:spcPts val="3640"/>
              </a:lnSpc>
            </a:pPr>
            <a:r>
              <a:rPr lang="en-US" sz="26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▪ Proporciona dilatação ureteral e um canal de trabalho contínuo</a:t>
            </a:r>
          </a:p>
          <a:p>
            <a:pPr algn="l">
              <a:lnSpc>
                <a:spcPts val="3640"/>
              </a:lnSpc>
            </a:pPr>
            <a:r>
              <a:rPr lang="en-US" sz="26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▪ Protege a uretra durante as trocas recorrentes de instrumentos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5400000">
            <a:off x="12150381" y="3231551"/>
            <a:ext cx="3182324" cy="5828849"/>
          </a:xfrm>
          <a:custGeom>
            <a:avLst/>
            <a:gdLst/>
            <a:ahLst/>
            <a:cxnLst/>
            <a:rect r="r" b="b" t="t" l="l"/>
            <a:pathLst>
              <a:path h="5828849" w="3182324">
                <a:moveTo>
                  <a:pt x="0" y="0"/>
                </a:moveTo>
                <a:lnTo>
                  <a:pt x="3182324" y="0"/>
                </a:lnTo>
                <a:lnTo>
                  <a:pt x="3182324" y="5828849"/>
                </a:lnTo>
                <a:lnTo>
                  <a:pt x="0" y="582884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2733654"/>
            <a:chOff x="0" y="0"/>
            <a:chExt cx="24384000" cy="3644872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38768" r="0" b="38768"/>
            <a:stretch>
              <a:fillRect/>
            </a:stretch>
          </p:blipFill>
          <p:spPr>
            <a:xfrm flipH="false" flipV="false">
              <a:off x="0" y="0"/>
              <a:ext cx="24384000" cy="3644872"/>
            </a:xfrm>
            <a:prstGeom prst="rect">
              <a:avLst/>
            </a:prstGeom>
          </p:spPr>
        </p:pic>
      </p:grpSp>
      <p:sp>
        <p:nvSpPr>
          <p:cNvPr name="TextBox 4" id="4"/>
          <p:cNvSpPr txBox="true"/>
          <p:nvPr/>
        </p:nvSpPr>
        <p:spPr>
          <a:xfrm rot="0">
            <a:off x="578613" y="1377996"/>
            <a:ext cx="13343022" cy="18338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80"/>
              </a:lnSpc>
            </a:pPr>
            <a:r>
              <a:rPr lang="en-US" sz="5600" b="true">
                <a:solidFill>
                  <a:srgbClr val="252D3E"/>
                </a:solidFill>
                <a:latin typeface="Klein Bold"/>
                <a:ea typeface="Klein Bold"/>
                <a:cs typeface="Klein Bold"/>
                <a:sym typeface="Klein Bold"/>
              </a:rPr>
              <a:t>VALVULA PARA HIDROCEFALIA</a:t>
            </a:r>
          </a:p>
          <a:p>
            <a:pPr algn="l">
              <a:lnSpc>
                <a:spcPts val="7280"/>
              </a:lnSpc>
            </a:pPr>
            <a:r>
              <a:rPr lang="en-US" sz="5600" b="true">
                <a:solidFill>
                  <a:srgbClr val="252D3E"/>
                </a:solidFill>
                <a:latin typeface="Klein Bold"/>
                <a:ea typeface="Klein Bold"/>
                <a:cs typeface="Klein Bold"/>
                <a:sym typeface="Klein Bold"/>
              </a:rPr>
              <a:t>AUTO-REGULÁVEL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8333203" y="-1109791"/>
            <a:ext cx="1621594" cy="1621594"/>
          </a:xfrm>
          <a:custGeom>
            <a:avLst/>
            <a:gdLst/>
            <a:ahLst/>
            <a:cxnLst/>
            <a:rect r="r" b="b" t="t" l="l"/>
            <a:pathLst>
              <a:path h="1621594" w="1621594">
                <a:moveTo>
                  <a:pt x="0" y="0"/>
                </a:moveTo>
                <a:lnTo>
                  <a:pt x="1621594" y="0"/>
                </a:lnTo>
                <a:lnTo>
                  <a:pt x="1621594" y="1621594"/>
                </a:lnTo>
                <a:lnTo>
                  <a:pt x="0" y="16215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3741543" y="8103756"/>
            <a:ext cx="5764383" cy="5764383"/>
          </a:xfrm>
          <a:custGeom>
            <a:avLst/>
            <a:gdLst/>
            <a:ahLst/>
            <a:cxnLst/>
            <a:rect r="r" b="b" t="t" l="l"/>
            <a:pathLst>
              <a:path h="5764383" w="5764383">
                <a:moveTo>
                  <a:pt x="0" y="0"/>
                </a:moveTo>
                <a:lnTo>
                  <a:pt x="5764383" y="0"/>
                </a:lnTo>
                <a:lnTo>
                  <a:pt x="5764383" y="5764383"/>
                </a:lnTo>
                <a:lnTo>
                  <a:pt x="0" y="57643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1595003" y="4924237"/>
            <a:ext cx="5664297" cy="2474165"/>
          </a:xfrm>
          <a:custGeom>
            <a:avLst/>
            <a:gdLst/>
            <a:ahLst/>
            <a:cxnLst/>
            <a:rect r="r" b="b" t="t" l="l"/>
            <a:pathLst>
              <a:path h="2474165" w="5664297">
                <a:moveTo>
                  <a:pt x="0" y="0"/>
                </a:moveTo>
                <a:lnTo>
                  <a:pt x="5664297" y="0"/>
                </a:lnTo>
                <a:lnTo>
                  <a:pt x="5664297" y="2474165"/>
                </a:lnTo>
                <a:lnTo>
                  <a:pt x="0" y="247416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7095253" y="3312901"/>
            <a:ext cx="8461602" cy="8461602"/>
          </a:xfrm>
          <a:custGeom>
            <a:avLst/>
            <a:gdLst/>
            <a:ahLst/>
            <a:cxnLst/>
            <a:rect r="r" b="b" t="t" l="l"/>
            <a:pathLst>
              <a:path h="8461602" w="8461602">
                <a:moveTo>
                  <a:pt x="0" y="0"/>
                </a:moveTo>
                <a:lnTo>
                  <a:pt x="8461603" y="0"/>
                </a:lnTo>
                <a:lnTo>
                  <a:pt x="8461603" y="8461602"/>
                </a:lnTo>
                <a:lnTo>
                  <a:pt x="0" y="846160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3523075" y="1129253"/>
            <a:ext cx="4048966" cy="2823125"/>
          </a:xfrm>
          <a:custGeom>
            <a:avLst/>
            <a:gdLst/>
            <a:ahLst/>
            <a:cxnLst/>
            <a:rect r="r" b="b" t="t" l="l"/>
            <a:pathLst>
              <a:path h="2823125" w="4048966">
                <a:moveTo>
                  <a:pt x="0" y="0"/>
                </a:moveTo>
                <a:lnTo>
                  <a:pt x="4048966" y="0"/>
                </a:lnTo>
                <a:lnTo>
                  <a:pt x="4048966" y="2823125"/>
                </a:lnTo>
                <a:lnTo>
                  <a:pt x="0" y="282312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7077" t="0" r="-7077" b="-49323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578613" y="3959588"/>
            <a:ext cx="10642319" cy="52109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64"/>
              </a:lnSpc>
            </a:pPr>
            <a:r>
              <a:rPr lang="en-US" sz="26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Projetado para regular o fluxo em </a:t>
            </a:r>
            <a:r>
              <a:rPr lang="en-US" sz="26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condições normais. Taxa de produção de LCR de 18-30 ml/h.</a:t>
            </a:r>
          </a:p>
          <a:p>
            <a:pPr algn="l">
              <a:lnSpc>
                <a:spcPts val="2964"/>
              </a:lnSpc>
            </a:pPr>
          </a:p>
          <a:p>
            <a:pPr algn="l">
              <a:lnSpc>
                <a:spcPts val="2964"/>
              </a:lnSpc>
            </a:pPr>
            <a:r>
              <a:rPr lang="en-US" sz="26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O sistema de válvula autorreguladora OSV II utiliza tecnologia avançada para manter a PIC fisiológica, ajustando-se automaticamente às necessidades de seus pacientes.</a:t>
            </a:r>
          </a:p>
          <a:p>
            <a:pPr algn="l">
              <a:lnSpc>
                <a:spcPts val="2964"/>
              </a:lnSpc>
            </a:pPr>
          </a:p>
          <a:p>
            <a:pPr algn="l">
              <a:lnSpc>
                <a:spcPts val="2964"/>
              </a:lnSpc>
            </a:pPr>
            <a:r>
              <a:rPr lang="en-US" sz="26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Incorpora os benefícios da baixa pressão de abertura sem risco excessivo de drenagem. O design de três estágios permite um gerenciamento superior do excesso de drenagem postural e vasogênica.</a:t>
            </a:r>
          </a:p>
          <a:p>
            <a:pPr algn="l">
              <a:lnSpc>
                <a:spcPts val="2964"/>
              </a:lnSpc>
            </a:pPr>
          </a:p>
          <a:p>
            <a:pPr algn="l">
              <a:lnSpc>
                <a:spcPts val="2964"/>
              </a:lnSpc>
            </a:pPr>
            <a:r>
              <a:rPr lang="en-US" sz="26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Não contém partículas magnéticas e é seguro para uso em procedimentos de diagnóstico, incluindo ressonância</a:t>
            </a:r>
          </a:p>
        </p:txBody>
      </p:sp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2733654"/>
            <a:chOff x="0" y="0"/>
            <a:chExt cx="24384000" cy="3644872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38768" r="0" b="38768"/>
            <a:stretch>
              <a:fillRect/>
            </a:stretch>
          </p:blipFill>
          <p:spPr>
            <a:xfrm flipH="false" flipV="false">
              <a:off x="0" y="0"/>
              <a:ext cx="24384000" cy="3644872"/>
            </a:xfrm>
            <a:prstGeom prst="rect">
              <a:avLst/>
            </a:prstGeom>
          </p:spPr>
        </p:pic>
      </p:grpSp>
      <p:sp>
        <p:nvSpPr>
          <p:cNvPr name="TextBox 4" id="4"/>
          <p:cNvSpPr txBox="true"/>
          <p:nvPr/>
        </p:nvSpPr>
        <p:spPr>
          <a:xfrm rot="0">
            <a:off x="578613" y="1377996"/>
            <a:ext cx="13343022" cy="18338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80"/>
              </a:lnSpc>
            </a:pPr>
            <a:r>
              <a:rPr lang="en-US" sz="5600" b="true">
                <a:solidFill>
                  <a:srgbClr val="252D3E"/>
                </a:solidFill>
                <a:latin typeface="Klein Bold"/>
                <a:ea typeface="Klein Bold"/>
                <a:cs typeface="Klein Bold"/>
                <a:sym typeface="Klein Bold"/>
              </a:rPr>
              <a:t>VALVULA PARA HIDROCEFALIA</a:t>
            </a:r>
          </a:p>
          <a:p>
            <a:pPr algn="l">
              <a:lnSpc>
                <a:spcPts val="7280"/>
              </a:lnSpc>
            </a:pPr>
            <a:r>
              <a:rPr lang="en-US" sz="5600" b="true">
                <a:solidFill>
                  <a:srgbClr val="252D3E"/>
                </a:solidFill>
                <a:latin typeface="Klein Bold"/>
                <a:ea typeface="Klein Bold"/>
                <a:cs typeface="Klein Bold"/>
                <a:sym typeface="Klein Bold"/>
              </a:rPr>
              <a:t>PROGRAMÁVEL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8333203" y="-1109791"/>
            <a:ext cx="1621594" cy="1621594"/>
          </a:xfrm>
          <a:custGeom>
            <a:avLst/>
            <a:gdLst/>
            <a:ahLst/>
            <a:cxnLst/>
            <a:rect r="r" b="b" t="t" l="l"/>
            <a:pathLst>
              <a:path h="1621594" w="1621594">
                <a:moveTo>
                  <a:pt x="0" y="0"/>
                </a:moveTo>
                <a:lnTo>
                  <a:pt x="1621594" y="0"/>
                </a:lnTo>
                <a:lnTo>
                  <a:pt x="1621594" y="1621594"/>
                </a:lnTo>
                <a:lnTo>
                  <a:pt x="0" y="16215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3741543" y="8103756"/>
            <a:ext cx="5764383" cy="5764383"/>
          </a:xfrm>
          <a:custGeom>
            <a:avLst/>
            <a:gdLst/>
            <a:ahLst/>
            <a:cxnLst/>
            <a:rect r="r" b="b" t="t" l="l"/>
            <a:pathLst>
              <a:path h="5764383" w="5764383">
                <a:moveTo>
                  <a:pt x="0" y="0"/>
                </a:moveTo>
                <a:lnTo>
                  <a:pt x="5764383" y="0"/>
                </a:lnTo>
                <a:lnTo>
                  <a:pt x="5764383" y="5764383"/>
                </a:lnTo>
                <a:lnTo>
                  <a:pt x="0" y="57643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7095253" y="3312901"/>
            <a:ext cx="8461602" cy="8461602"/>
          </a:xfrm>
          <a:custGeom>
            <a:avLst/>
            <a:gdLst/>
            <a:ahLst/>
            <a:cxnLst/>
            <a:rect r="r" b="b" t="t" l="l"/>
            <a:pathLst>
              <a:path h="8461602" w="8461602">
                <a:moveTo>
                  <a:pt x="0" y="0"/>
                </a:moveTo>
                <a:lnTo>
                  <a:pt x="8461603" y="0"/>
                </a:lnTo>
                <a:lnTo>
                  <a:pt x="8461603" y="8461602"/>
                </a:lnTo>
                <a:lnTo>
                  <a:pt x="0" y="84616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2234849">
            <a:off x="11329940" y="5145658"/>
            <a:ext cx="7225010" cy="2667638"/>
          </a:xfrm>
          <a:custGeom>
            <a:avLst/>
            <a:gdLst/>
            <a:ahLst/>
            <a:cxnLst/>
            <a:rect r="r" b="b" t="t" l="l"/>
            <a:pathLst>
              <a:path h="2667638" w="7225010">
                <a:moveTo>
                  <a:pt x="0" y="0"/>
                </a:moveTo>
                <a:lnTo>
                  <a:pt x="7225010" y="0"/>
                </a:lnTo>
                <a:lnTo>
                  <a:pt x="7225010" y="2667639"/>
                </a:lnTo>
                <a:lnTo>
                  <a:pt x="0" y="266763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8479" t="0" r="-4176" b="-9704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3523075" y="1129253"/>
            <a:ext cx="4048966" cy="2823125"/>
          </a:xfrm>
          <a:custGeom>
            <a:avLst/>
            <a:gdLst/>
            <a:ahLst/>
            <a:cxnLst/>
            <a:rect r="r" b="b" t="t" l="l"/>
            <a:pathLst>
              <a:path h="2823125" w="4048966">
                <a:moveTo>
                  <a:pt x="0" y="0"/>
                </a:moveTo>
                <a:lnTo>
                  <a:pt x="4048966" y="0"/>
                </a:lnTo>
                <a:lnTo>
                  <a:pt x="4048966" y="2823125"/>
                </a:lnTo>
                <a:lnTo>
                  <a:pt x="0" y="282312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7077" t="0" r="-7077" b="-49323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578613" y="3402375"/>
            <a:ext cx="11469505" cy="63253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64"/>
              </a:lnSpc>
            </a:pPr>
            <a:r>
              <a:rPr lang="en-US" sz="26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A Válvula Programável </a:t>
            </a:r>
            <a:r>
              <a:rPr lang="en-US" sz="2600" b="true">
                <a:solidFill>
                  <a:srgbClr val="2A2E3A"/>
                </a:solidFill>
                <a:latin typeface="Helios Bold"/>
                <a:ea typeface="Helios Bold"/>
                <a:cs typeface="Helios Bold"/>
                <a:sym typeface="Helios Bold"/>
              </a:rPr>
              <a:t>CERTAS Plus</a:t>
            </a:r>
            <a:r>
              <a:rPr lang="en-US" sz="26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 oferece a capacidade </a:t>
            </a:r>
            <a:r>
              <a:rPr lang="en-US" sz="26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de otimizar a pressão de abertura de um sistema de derivação antes e após a implantação. A condição de um paciente de derivação geralmente muda ao longo do tratamento, tornando necessárias mudanças de pressão.</a:t>
            </a:r>
          </a:p>
          <a:p>
            <a:pPr algn="l">
              <a:lnSpc>
                <a:spcPts val="2964"/>
              </a:lnSpc>
            </a:pPr>
          </a:p>
          <a:p>
            <a:pPr algn="l">
              <a:lnSpc>
                <a:spcPts val="2964"/>
              </a:lnSpc>
            </a:pPr>
            <a:r>
              <a:rPr lang="en-US" sz="26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A válvula </a:t>
            </a:r>
            <a:r>
              <a:rPr lang="en-US" sz="26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programável </a:t>
            </a:r>
            <a:r>
              <a:rPr lang="en-US" sz="2600" b="true">
                <a:solidFill>
                  <a:srgbClr val="2A2E3A"/>
                </a:solidFill>
                <a:latin typeface="Helios Bold"/>
                <a:ea typeface="Helios Bold"/>
                <a:cs typeface="Helios Bold"/>
                <a:sym typeface="Helios Bold"/>
              </a:rPr>
              <a:t>CERTAS Plus</a:t>
            </a:r>
            <a:r>
              <a:rPr lang="en-US" sz="26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 permite que o cirurgião altere de forma não invasiva a pressão de abertura para uma das oito configurações de desempenho, variando de 1 (baixa pressão) a 7 (alta pressão), além da configuração de desempenho 8, que é um “Desligamento virtual”. Esta</a:t>
            </a:r>
          </a:p>
          <a:p>
            <a:pPr algn="l">
              <a:lnSpc>
                <a:spcPts val="2964"/>
              </a:lnSpc>
            </a:pPr>
            <a:r>
              <a:rPr lang="en-US" sz="26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programação pode anular a necessidade de cirurgia de revisão para alterar a pressão da válvula.</a:t>
            </a:r>
          </a:p>
          <a:p>
            <a:pPr algn="l">
              <a:lnSpc>
                <a:spcPts val="2964"/>
              </a:lnSpc>
            </a:pPr>
          </a:p>
          <a:p>
            <a:pPr algn="l">
              <a:lnSpc>
                <a:spcPts val="2964"/>
              </a:lnSpc>
            </a:pPr>
            <a:r>
              <a:rPr lang="en-US" sz="26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A configuração da válvula programável </a:t>
            </a:r>
            <a:r>
              <a:rPr lang="en-US" sz="2600" b="true">
                <a:solidFill>
                  <a:srgbClr val="2A2E3A"/>
                </a:solidFill>
                <a:latin typeface="Helios Bold"/>
                <a:ea typeface="Helios Bold"/>
                <a:cs typeface="Helios Bold"/>
                <a:sym typeface="Helios Bold"/>
              </a:rPr>
              <a:t>CERTAS Plus</a:t>
            </a:r>
            <a:r>
              <a:rPr lang="en-US" sz="26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 é alterada através do uso de um campo magnético aplicado externamente. A aplicação de um campo magnético específico ao mecanismo da válvula ajustável permitirá que o came gire levemente, aumentando ou diminuindo a tensão na mola e</a:t>
            </a:r>
          </a:p>
          <a:p>
            <a:pPr algn="l">
              <a:lnSpc>
                <a:spcPts val="2964"/>
              </a:lnSpc>
            </a:pPr>
            <a:r>
              <a:rPr lang="en-US" sz="26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alterando a configuração da válvula.</a:t>
            </a:r>
          </a:p>
        </p:txBody>
      </p:sp>
    </p:spTree>
  </p:cSld>
  <p:clrMapOvr>
    <a:masterClrMapping/>
  </p:clrMapOvr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2733654"/>
            <a:chOff x="0" y="0"/>
            <a:chExt cx="24384000" cy="3644872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38768" r="0" b="38768"/>
            <a:stretch>
              <a:fillRect/>
            </a:stretch>
          </p:blipFill>
          <p:spPr>
            <a:xfrm flipH="false" flipV="false">
              <a:off x="0" y="0"/>
              <a:ext cx="24384000" cy="3644872"/>
            </a:xfrm>
            <a:prstGeom prst="rect">
              <a:avLst/>
            </a:prstGeom>
          </p:spPr>
        </p:pic>
      </p:grpSp>
      <p:sp>
        <p:nvSpPr>
          <p:cNvPr name="TextBox 4" id="4"/>
          <p:cNvSpPr txBox="true"/>
          <p:nvPr/>
        </p:nvSpPr>
        <p:spPr>
          <a:xfrm rot="0">
            <a:off x="578613" y="1377996"/>
            <a:ext cx="14116260" cy="18338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80"/>
              </a:lnSpc>
            </a:pPr>
            <a:r>
              <a:rPr lang="en-US" sz="5600" b="true">
                <a:solidFill>
                  <a:srgbClr val="252D3E"/>
                </a:solidFill>
                <a:latin typeface="Klein Bold"/>
                <a:ea typeface="Klein Bold"/>
                <a:cs typeface="Klein Bold"/>
                <a:sym typeface="Klein Bold"/>
              </a:rPr>
              <a:t>CATÉTER DE PRESSÃO INTRACRANIANA</a:t>
            </a:r>
          </a:p>
          <a:p>
            <a:pPr algn="l">
              <a:lnSpc>
                <a:spcPts val="7280"/>
              </a:lnSpc>
            </a:pPr>
            <a:r>
              <a:rPr lang="en-US" sz="5600" b="true">
                <a:solidFill>
                  <a:srgbClr val="252D3E"/>
                </a:solidFill>
                <a:latin typeface="Klein Bold"/>
                <a:ea typeface="Klein Bold"/>
                <a:cs typeface="Klein Bold"/>
                <a:sym typeface="Klein Bold"/>
              </a:rPr>
              <a:t>– PIC – CAMINO/NATUS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8333203" y="-1109791"/>
            <a:ext cx="1621594" cy="1621594"/>
          </a:xfrm>
          <a:custGeom>
            <a:avLst/>
            <a:gdLst/>
            <a:ahLst/>
            <a:cxnLst/>
            <a:rect r="r" b="b" t="t" l="l"/>
            <a:pathLst>
              <a:path h="1621594" w="1621594">
                <a:moveTo>
                  <a:pt x="0" y="0"/>
                </a:moveTo>
                <a:lnTo>
                  <a:pt x="1621594" y="0"/>
                </a:lnTo>
                <a:lnTo>
                  <a:pt x="1621594" y="1621594"/>
                </a:lnTo>
                <a:lnTo>
                  <a:pt x="0" y="16215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3741543" y="8103756"/>
            <a:ext cx="5764383" cy="5764383"/>
          </a:xfrm>
          <a:custGeom>
            <a:avLst/>
            <a:gdLst/>
            <a:ahLst/>
            <a:cxnLst/>
            <a:rect r="r" b="b" t="t" l="l"/>
            <a:pathLst>
              <a:path h="5764383" w="5764383">
                <a:moveTo>
                  <a:pt x="0" y="0"/>
                </a:moveTo>
                <a:lnTo>
                  <a:pt x="5764383" y="0"/>
                </a:lnTo>
                <a:lnTo>
                  <a:pt x="5764383" y="5764383"/>
                </a:lnTo>
                <a:lnTo>
                  <a:pt x="0" y="57643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7095253" y="3312901"/>
            <a:ext cx="8461602" cy="8461602"/>
          </a:xfrm>
          <a:custGeom>
            <a:avLst/>
            <a:gdLst/>
            <a:ahLst/>
            <a:cxnLst/>
            <a:rect r="r" b="b" t="t" l="l"/>
            <a:pathLst>
              <a:path h="8461602" w="8461602">
                <a:moveTo>
                  <a:pt x="0" y="0"/>
                </a:moveTo>
                <a:lnTo>
                  <a:pt x="8461603" y="0"/>
                </a:lnTo>
                <a:lnTo>
                  <a:pt x="8461603" y="8461602"/>
                </a:lnTo>
                <a:lnTo>
                  <a:pt x="0" y="84616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523075" y="1129253"/>
            <a:ext cx="4048966" cy="2823125"/>
          </a:xfrm>
          <a:custGeom>
            <a:avLst/>
            <a:gdLst/>
            <a:ahLst/>
            <a:cxnLst/>
            <a:rect r="r" b="b" t="t" l="l"/>
            <a:pathLst>
              <a:path h="2823125" w="4048966">
                <a:moveTo>
                  <a:pt x="0" y="0"/>
                </a:moveTo>
                <a:lnTo>
                  <a:pt x="4048966" y="0"/>
                </a:lnTo>
                <a:lnTo>
                  <a:pt x="4048966" y="2823125"/>
                </a:lnTo>
                <a:lnTo>
                  <a:pt x="0" y="282312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7077" t="0" r="-7077" b="-49323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6045835" y="6067471"/>
            <a:ext cx="5884598" cy="3539954"/>
          </a:xfrm>
          <a:custGeom>
            <a:avLst/>
            <a:gdLst/>
            <a:ahLst/>
            <a:cxnLst/>
            <a:rect r="r" b="b" t="t" l="l"/>
            <a:pathLst>
              <a:path h="3539954" w="5884598">
                <a:moveTo>
                  <a:pt x="0" y="0"/>
                </a:moveTo>
                <a:lnTo>
                  <a:pt x="5884598" y="0"/>
                </a:lnTo>
                <a:lnTo>
                  <a:pt x="5884598" y="3539953"/>
                </a:lnTo>
                <a:lnTo>
                  <a:pt x="0" y="353995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578613" y="4326300"/>
            <a:ext cx="15407629" cy="11247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64"/>
              </a:lnSpc>
            </a:pPr>
            <a:r>
              <a:rPr lang="en-US" sz="26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O sistema de monitoramento </a:t>
            </a:r>
            <a:r>
              <a:rPr lang="en-US" sz="26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PIC Camino é a plataforma mais avançada da Natus para fornecer neuromonitoramento multimodal. O monitoramento contínuo permite uma intervenção precoce para melhorar potencialmente os resultados do paciente.</a:t>
            </a:r>
          </a:p>
        </p:txBody>
      </p:sp>
    </p:spTree>
  </p:cSld>
  <p:clrMapOvr>
    <a:masterClrMapping/>
  </p:clrMapOvr>
</p:sld>
</file>

<file path=ppt/slides/slide2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2733654"/>
            <a:chOff x="0" y="0"/>
            <a:chExt cx="24384000" cy="3644872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38768" r="0" b="38768"/>
            <a:stretch>
              <a:fillRect/>
            </a:stretch>
          </p:blipFill>
          <p:spPr>
            <a:xfrm flipH="false" flipV="false">
              <a:off x="0" y="0"/>
              <a:ext cx="24384000" cy="3644872"/>
            </a:xfrm>
            <a:prstGeom prst="rect">
              <a:avLst/>
            </a:prstGeom>
          </p:spPr>
        </p:pic>
      </p:grpSp>
      <p:sp>
        <p:nvSpPr>
          <p:cNvPr name="TextBox 4" id="4"/>
          <p:cNvSpPr txBox="true"/>
          <p:nvPr/>
        </p:nvSpPr>
        <p:spPr>
          <a:xfrm rot="0">
            <a:off x="578613" y="1377996"/>
            <a:ext cx="14116260" cy="18338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80"/>
              </a:lnSpc>
            </a:pPr>
            <a:r>
              <a:rPr lang="en-US" sz="5600" b="true">
                <a:solidFill>
                  <a:srgbClr val="252D3E"/>
                </a:solidFill>
                <a:latin typeface="Klein Bold"/>
                <a:ea typeface="Klein Bold"/>
                <a:cs typeface="Klein Bold"/>
                <a:sym typeface="Klein Bold"/>
              </a:rPr>
              <a:t>DVE – DRENAGEM VENTRICULAR</a:t>
            </a:r>
          </a:p>
          <a:p>
            <a:pPr algn="l">
              <a:lnSpc>
                <a:spcPts val="7280"/>
              </a:lnSpc>
            </a:pPr>
            <a:r>
              <a:rPr lang="en-US" sz="5600" b="true">
                <a:solidFill>
                  <a:srgbClr val="252D3E"/>
                </a:solidFill>
                <a:latin typeface="Klein Bold"/>
                <a:ea typeface="Klein Bold"/>
                <a:cs typeface="Klein Bold"/>
                <a:sym typeface="Klein Bold"/>
              </a:rPr>
              <a:t>EXTERNA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8333203" y="-1109791"/>
            <a:ext cx="1621594" cy="1621594"/>
          </a:xfrm>
          <a:custGeom>
            <a:avLst/>
            <a:gdLst/>
            <a:ahLst/>
            <a:cxnLst/>
            <a:rect r="r" b="b" t="t" l="l"/>
            <a:pathLst>
              <a:path h="1621594" w="1621594">
                <a:moveTo>
                  <a:pt x="0" y="0"/>
                </a:moveTo>
                <a:lnTo>
                  <a:pt x="1621594" y="0"/>
                </a:lnTo>
                <a:lnTo>
                  <a:pt x="1621594" y="1621594"/>
                </a:lnTo>
                <a:lnTo>
                  <a:pt x="0" y="16215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258781">
            <a:off x="11427988" y="4884229"/>
            <a:ext cx="4627111" cy="4652055"/>
          </a:xfrm>
          <a:custGeom>
            <a:avLst/>
            <a:gdLst/>
            <a:ahLst/>
            <a:cxnLst/>
            <a:rect r="r" b="b" t="t" l="l"/>
            <a:pathLst>
              <a:path h="4652055" w="4627111">
                <a:moveTo>
                  <a:pt x="0" y="0"/>
                </a:moveTo>
                <a:lnTo>
                  <a:pt x="4627111" y="0"/>
                </a:lnTo>
                <a:lnTo>
                  <a:pt x="4627111" y="4652055"/>
                </a:lnTo>
                <a:lnTo>
                  <a:pt x="0" y="465205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3741543" y="8103756"/>
            <a:ext cx="5764383" cy="5764383"/>
          </a:xfrm>
          <a:custGeom>
            <a:avLst/>
            <a:gdLst/>
            <a:ahLst/>
            <a:cxnLst/>
            <a:rect r="r" b="b" t="t" l="l"/>
            <a:pathLst>
              <a:path h="5764383" w="5764383">
                <a:moveTo>
                  <a:pt x="0" y="0"/>
                </a:moveTo>
                <a:lnTo>
                  <a:pt x="5764383" y="0"/>
                </a:lnTo>
                <a:lnTo>
                  <a:pt x="5764383" y="5764383"/>
                </a:lnTo>
                <a:lnTo>
                  <a:pt x="0" y="57643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80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7095253" y="3312901"/>
            <a:ext cx="8461602" cy="8461602"/>
          </a:xfrm>
          <a:custGeom>
            <a:avLst/>
            <a:gdLst/>
            <a:ahLst/>
            <a:cxnLst/>
            <a:rect r="r" b="b" t="t" l="l"/>
            <a:pathLst>
              <a:path h="8461602" w="8461602">
                <a:moveTo>
                  <a:pt x="0" y="0"/>
                </a:moveTo>
                <a:lnTo>
                  <a:pt x="8461603" y="0"/>
                </a:lnTo>
                <a:lnTo>
                  <a:pt x="8461603" y="8461602"/>
                </a:lnTo>
                <a:lnTo>
                  <a:pt x="0" y="846160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3523075" y="1129253"/>
            <a:ext cx="4048966" cy="2823125"/>
          </a:xfrm>
          <a:custGeom>
            <a:avLst/>
            <a:gdLst/>
            <a:ahLst/>
            <a:cxnLst/>
            <a:rect r="r" b="b" t="t" l="l"/>
            <a:pathLst>
              <a:path h="2823125" w="4048966">
                <a:moveTo>
                  <a:pt x="0" y="0"/>
                </a:moveTo>
                <a:lnTo>
                  <a:pt x="4048966" y="0"/>
                </a:lnTo>
                <a:lnTo>
                  <a:pt x="4048966" y="2823125"/>
                </a:lnTo>
                <a:lnTo>
                  <a:pt x="0" y="282312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7077" t="0" r="-7077" b="-49323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578613" y="3675888"/>
            <a:ext cx="12548443" cy="55824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64"/>
              </a:lnSpc>
            </a:pPr>
            <a:r>
              <a:rPr lang="en-US" sz="26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A drenagem ventricular externa (DVE) é um procedimento cirúrg</a:t>
            </a:r>
            <a:r>
              <a:rPr lang="en-US" sz="26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ico que drena o líquido cefalorraquidiano (LCR) ou sangue. É utilizada para tratar distúrbios da circulação liquórica, como hemorragias, infecções e traumatismos cranioencefálicos.</a:t>
            </a:r>
          </a:p>
          <a:p>
            <a:pPr algn="l">
              <a:lnSpc>
                <a:spcPts val="2964"/>
              </a:lnSpc>
            </a:pPr>
          </a:p>
          <a:p>
            <a:pPr algn="l">
              <a:lnSpc>
                <a:spcPts val="2964"/>
              </a:lnSpc>
            </a:pPr>
            <a:r>
              <a:rPr lang="en-US" sz="26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 Para que serve</a:t>
            </a:r>
          </a:p>
          <a:p>
            <a:pPr algn="l">
              <a:lnSpc>
                <a:spcPts val="2964"/>
              </a:lnSpc>
            </a:pPr>
            <a:r>
              <a:rPr lang="en-US" sz="26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▪ Monitorar a pressão intracraniana</a:t>
            </a:r>
          </a:p>
          <a:p>
            <a:pPr algn="l">
              <a:lnSpc>
                <a:spcPts val="2964"/>
              </a:lnSpc>
            </a:pPr>
            <a:r>
              <a:rPr lang="en-US" sz="26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▪ Reduzir a pressão intracraniana</a:t>
            </a:r>
          </a:p>
          <a:p>
            <a:pPr algn="l">
              <a:lnSpc>
                <a:spcPts val="2964"/>
              </a:lnSpc>
            </a:pPr>
            <a:r>
              <a:rPr lang="en-US" sz="26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▪ Administrar medicamentos</a:t>
            </a:r>
          </a:p>
          <a:p>
            <a:pPr algn="l">
              <a:lnSpc>
                <a:spcPts val="2964"/>
              </a:lnSpc>
            </a:pPr>
            <a:r>
              <a:rPr lang="en-US" sz="26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▪ C</a:t>
            </a:r>
            <a:r>
              <a:rPr lang="en-US" sz="26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oleta de líquor</a:t>
            </a:r>
          </a:p>
          <a:p>
            <a:pPr algn="l">
              <a:lnSpc>
                <a:spcPts val="2964"/>
              </a:lnSpc>
            </a:pPr>
            <a:r>
              <a:rPr lang="en-US" sz="26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▪ Drenagem de LCR em casos de hidrocefalia</a:t>
            </a:r>
          </a:p>
          <a:p>
            <a:pPr algn="l">
              <a:lnSpc>
                <a:spcPts val="2964"/>
              </a:lnSpc>
            </a:pPr>
            <a:r>
              <a:rPr lang="en-US" sz="26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▪ Drenagem de LCR em casos de hemorragia subaracnóidea</a:t>
            </a:r>
          </a:p>
          <a:p>
            <a:pPr algn="l">
              <a:lnSpc>
                <a:spcPts val="2964"/>
              </a:lnSpc>
            </a:pPr>
            <a:r>
              <a:rPr lang="en-US" sz="26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▪ Drenagem de LCR em casos de hemorragia intraventricular</a:t>
            </a:r>
          </a:p>
          <a:p>
            <a:pPr algn="l">
              <a:lnSpc>
                <a:spcPts val="2964"/>
              </a:lnSpc>
            </a:pPr>
            <a:r>
              <a:rPr lang="en-US" sz="26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▪ Drenagem de LCR em casos de infecção do sistema nervoso central</a:t>
            </a:r>
          </a:p>
          <a:p>
            <a:pPr algn="l">
              <a:lnSpc>
                <a:spcPts val="2964"/>
              </a:lnSpc>
            </a:pPr>
            <a:r>
              <a:rPr lang="en-US" sz="26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▪ D</a:t>
            </a:r>
            <a:r>
              <a:rPr lang="en-US" sz="26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renagem de LCR em casos de traumatismo cranioencefálico</a:t>
            </a:r>
          </a:p>
          <a:p>
            <a:pPr algn="l">
              <a:lnSpc>
                <a:spcPts val="2964"/>
              </a:lnSpc>
            </a:pPr>
          </a:p>
        </p:txBody>
      </p:sp>
    </p:spTree>
  </p:cSld>
  <p:clrMapOvr>
    <a:masterClrMapping/>
  </p:clrMapOvr>
</p:sld>
</file>

<file path=ppt/slides/slide2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2733654"/>
            <a:chOff x="0" y="0"/>
            <a:chExt cx="24384000" cy="3644872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38768" r="0" b="38768"/>
            <a:stretch>
              <a:fillRect/>
            </a:stretch>
          </p:blipFill>
          <p:spPr>
            <a:xfrm flipH="false" flipV="false">
              <a:off x="0" y="0"/>
              <a:ext cx="24384000" cy="3644872"/>
            </a:xfrm>
            <a:prstGeom prst="rect">
              <a:avLst/>
            </a:prstGeom>
          </p:spPr>
        </p:pic>
      </p:grpSp>
      <p:sp>
        <p:nvSpPr>
          <p:cNvPr name="TextBox 4" id="4"/>
          <p:cNvSpPr txBox="true"/>
          <p:nvPr/>
        </p:nvSpPr>
        <p:spPr>
          <a:xfrm rot="0">
            <a:off x="416772" y="1876288"/>
            <a:ext cx="14116260" cy="12909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80"/>
              </a:lnSpc>
            </a:pPr>
            <a:r>
              <a:rPr lang="en-US" sz="2600" b="true">
                <a:solidFill>
                  <a:srgbClr val="252D3E"/>
                </a:solidFill>
                <a:latin typeface="Klein Bold"/>
                <a:ea typeface="Klein Bold"/>
                <a:cs typeface="Klein Bold"/>
                <a:sym typeface="Klein Bold"/>
              </a:rPr>
              <a:t>DRENO DE SILICONE REDONDO, MULTIPERFURADO, RADIOPACO, COM TROCARTE </a:t>
            </a:r>
          </a:p>
          <a:p>
            <a:pPr algn="ctr">
              <a:lnSpc>
                <a:spcPts val="3380"/>
              </a:lnSpc>
            </a:pPr>
            <a:r>
              <a:rPr lang="en-US" sz="2600" b="true">
                <a:solidFill>
                  <a:srgbClr val="252D3E"/>
                </a:solidFill>
                <a:latin typeface="Klein Bold"/>
                <a:ea typeface="Klein Bold"/>
                <a:cs typeface="Klein Bold"/>
                <a:sym typeface="Klein Bold"/>
              </a:rPr>
              <a:t>E</a:t>
            </a:r>
          </a:p>
          <a:p>
            <a:pPr algn="ctr">
              <a:lnSpc>
                <a:spcPts val="3380"/>
              </a:lnSpc>
            </a:pPr>
            <a:r>
              <a:rPr lang="en-US" b="true" sz="2600">
                <a:solidFill>
                  <a:srgbClr val="252D3E"/>
                </a:solidFill>
                <a:latin typeface="Klein Bold"/>
                <a:ea typeface="Klein Bold"/>
                <a:cs typeface="Klein Bold"/>
                <a:sym typeface="Klein Bold"/>
              </a:rPr>
              <a:t>DRENO DE SILICONE REDONDO, CANALETADO, RADIOPACO, COM TROCARTE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8333203" y="-1109791"/>
            <a:ext cx="1621594" cy="1621594"/>
          </a:xfrm>
          <a:custGeom>
            <a:avLst/>
            <a:gdLst/>
            <a:ahLst/>
            <a:cxnLst/>
            <a:rect r="r" b="b" t="t" l="l"/>
            <a:pathLst>
              <a:path h="1621594" w="1621594">
                <a:moveTo>
                  <a:pt x="0" y="0"/>
                </a:moveTo>
                <a:lnTo>
                  <a:pt x="1621594" y="0"/>
                </a:lnTo>
                <a:lnTo>
                  <a:pt x="1621594" y="1621594"/>
                </a:lnTo>
                <a:lnTo>
                  <a:pt x="0" y="16215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3741543" y="8103756"/>
            <a:ext cx="5764383" cy="5764383"/>
          </a:xfrm>
          <a:custGeom>
            <a:avLst/>
            <a:gdLst/>
            <a:ahLst/>
            <a:cxnLst/>
            <a:rect r="r" b="b" t="t" l="l"/>
            <a:pathLst>
              <a:path h="5764383" w="5764383">
                <a:moveTo>
                  <a:pt x="0" y="0"/>
                </a:moveTo>
                <a:lnTo>
                  <a:pt x="5764383" y="0"/>
                </a:lnTo>
                <a:lnTo>
                  <a:pt x="5764383" y="5764383"/>
                </a:lnTo>
                <a:lnTo>
                  <a:pt x="0" y="57643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7095253" y="3312901"/>
            <a:ext cx="8461602" cy="8461602"/>
          </a:xfrm>
          <a:custGeom>
            <a:avLst/>
            <a:gdLst/>
            <a:ahLst/>
            <a:cxnLst/>
            <a:rect r="r" b="b" t="t" l="l"/>
            <a:pathLst>
              <a:path h="8461602" w="8461602">
                <a:moveTo>
                  <a:pt x="0" y="0"/>
                </a:moveTo>
                <a:lnTo>
                  <a:pt x="8461603" y="0"/>
                </a:lnTo>
                <a:lnTo>
                  <a:pt x="8461603" y="8461602"/>
                </a:lnTo>
                <a:lnTo>
                  <a:pt x="0" y="84616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523075" y="1129253"/>
            <a:ext cx="4048966" cy="2823125"/>
          </a:xfrm>
          <a:custGeom>
            <a:avLst/>
            <a:gdLst/>
            <a:ahLst/>
            <a:cxnLst/>
            <a:rect r="r" b="b" t="t" l="l"/>
            <a:pathLst>
              <a:path h="2823125" w="4048966">
                <a:moveTo>
                  <a:pt x="0" y="0"/>
                </a:moveTo>
                <a:lnTo>
                  <a:pt x="4048966" y="0"/>
                </a:lnTo>
                <a:lnTo>
                  <a:pt x="4048966" y="2823125"/>
                </a:lnTo>
                <a:lnTo>
                  <a:pt x="0" y="282312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7077" t="0" r="-7077" b="-49323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4478874" y="7543702"/>
            <a:ext cx="5992057" cy="2527899"/>
          </a:xfrm>
          <a:custGeom>
            <a:avLst/>
            <a:gdLst/>
            <a:ahLst/>
            <a:cxnLst/>
            <a:rect r="r" b="b" t="t" l="l"/>
            <a:pathLst>
              <a:path h="2527899" w="5992057">
                <a:moveTo>
                  <a:pt x="0" y="0"/>
                </a:moveTo>
                <a:lnTo>
                  <a:pt x="5992057" y="0"/>
                </a:lnTo>
                <a:lnTo>
                  <a:pt x="5992057" y="2527899"/>
                </a:lnTo>
                <a:lnTo>
                  <a:pt x="0" y="252789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2504341" y="4334684"/>
            <a:ext cx="3739079" cy="3209018"/>
          </a:xfrm>
          <a:custGeom>
            <a:avLst/>
            <a:gdLst/>
            <a:ahLst/>
            <a:cxnLst/>
            <a:rect r="r" b="b" t="t" l="l"/>
            <a:pathLst>
              <a:path h="3209018" w="3739079">
                <a:moveTo>
                  <a:pt x="0" y="0"/>
                </a:moveTo>
                <a:lnTo>
                  <a:pt x="3739079" y="0"/>
                </a:lnTo>
                <a:lnTo>
                  <a:pt x="3739079" y="3209018"/>
                </a:lnTo>
                <a:lnTo>
                  <a:pt x="0" y="320901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686506" y="4007244"/>
            <a:ext cx="11235735" cy="40965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64"/>
              </a:lnSpc>
            </a:pPr>
            <a:r>
              <a:rPr lang="en-US" sz="26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Dreno de silicone redondo </a:t>
            </a:r>
            <a:r>
              <a:rPr lang="en-US" sz="26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multiperfurado, de sucção a vácuo com trocarte,128cm de comprimento, permitindo perfeita conexão com o reservatório. Sistema fechado, totalmente de silicone, moldado por injeção, dotado de listra radiopaca, possibilitando dimensionar a porção inserida na cavidade.</a:t>
            </a:r>
          </a:p>
          <a:p>
            <a:pPr algn="l">
              <a:lnSpc>
                <a:spcPts val="2964"/>
              </a:lnSpc>
            </a:pPr>
          </a:p>
          <a:p>
            <a:pPr algn="l">
              <a:lnSpc>
                <a:spcPts val="2964"/>
              </a:lnSpc>
            </a:pPr>
            <a:r>
              <a:rPr lang="en-US" sz="26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Dreno de silicone redondo canaletado, de sucção à vácuo com trocarte. Totalmente canaletado (com canais), permitindo uma melhor drenagem, proporcionando que o líquido flua sob todo o dreno. A drenagem entre os canais possibilita trajetos alternativos em torno das obstruções.</a:t>
            </a:r>
          </a:p>
          <a:p>
            <a:pPr algn="l">
              <a:lnSpc>
                <a:spcPts val="2964"/>
              </a:lnSpc>
            </a:pPr>
          </a:p>
        </p:txBody>
      </p:sp>
    </p:spTree>
  </p:cSld>
  <p:clrMapOvr>
    <a:masterClrMapping/>
  </p:clrMapOvr>
</p:sld>
</file>

<file path=ppt/slides/slide2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2733654"/>
            <a:chOff x="0" y="0"/>
            <a:chExt cx="24384000" cy="3644872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38768" r="0" b="38768"/>
            <a:stretch>
              <a:fillRect/>
            </a:stretch>
          </p:blipFill>
          <p:spPr>
            <a:xfrm flipH="false" flipV="false">
              <a:off x="0" y="0"/>
              <a:ext cx="24384000" cy="3644872"/>
            </a:xfrm>
            <a:prstGeom prst="rect">
              <a:avLst/>
            </a:prstGeom>
          </p:spPr>
        </p:pic>
      </p:grpSp>
      <p:sp>
        <p:nvSpPr>
          <p:cNvPr name="TextBox 4" id="4"/>
          <p:cNvSpPr txBox="true"/>
          <p:nvPr/>
        </p:nvSpPr>
        <p:spPr>
          <a:xfrm rot="0">
            <a:off x="686506" y="1771209"/>
            <a:ext cx="14116260" cy="9099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80"/>
              </a:lnSpc>
            </a:pPr>
            <a:r>
              <a:rPr lang="en-US" sz="5600" b="true">
                <a:solidFill>
                  <a:srgbClr val="252D3E"/>
                </a:solidFill>
                <a:latin typeface="Klein Bold"/>
                <a:ea typeface="Klein Bold"/>
                <a:cs typeface="Klein Bold"/>
                <a:sym typeface="Klein Bold"/>
              </a:rPr>
              <a:t>KIT CANULA PARA BIOPSIA </a:t>
            </a:r>
            <a:r>
              <a:rPr lang="en-US" sz="5600" b="true">
                <a:solidFill>
                  <a:srgbClr val="252D3E"/>
                </a:solidFill>
                <a:latin typeface="Klein Bold"/>
                <a:ea typeface="Klein Bold"/>
                <a:cs typeface="Klein Bold"/>
                <a:sym typeface="Klein Bold"/>
              </a:rPr>
              <a:t>CEREBAL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8333203" y="-1109791"/>
            <a:ext cx="1621594" cy="1621594"/>
          </a:xfrm>
          <a:custGeom>
            <a:avLst/>
            <a:gdLst/>
            <a:ahLst/>
            <a:cxnLst/>
            <a:rect r="r" b="b" t="t" l="l"/>
            <a:pathLst>
              <a:path h="1621594" w="1621594">
                <a:moveTo>
                  <a:pt x="0" y="0"/>
                </a:moveTo>
                <a:lnTo>
                  <a:pt x="1621594" y="0"/>
                </a:lnTo>
                <a:lnTo>
                  <a:pt x="1621594" y="1621594"/>
                </a:lnTo>
                <a:lnTo>
                  <a:pt x="0" y="16215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3741543" y="8103756"/>
            <a:ext cx="5764383" cy="5764383"/>
          </a:xfrm>
          <a:custGeom>
            <a:avLst/>
            <a:gdLst/>
            <a:ahLst/>
            <a:cxnLst/>
            <a:rect r="r" b="b" t="t" l="l"/>
            <a:pathLst>
              <a:path h="5764383" w="5764383">
                <a:moveTo>
                  <a:pt x="0" y="0"/>
                </a:moveTo>
                <a:lnTo>
                  <a:pt x="5764383" y="0"/>
                </a:lnTo>
                <a:lnTo>
                  <a:pt x="5764383" y="5764383"/>
                </a:lnTo>
                <a:lnTo>
                  <a:pt x="0" y="57643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7095253" y="3312901"/>
            <a:ext cx="8461602" cy="8461602"/>
          </a:xfrm>
          <a:custGeom>
            <a:avLst/>
            <a:gdLst/>
            <a:ahLst/>
            <a:cxnLst/>
            <a:rect r="r" b="b" t="t" l="l"/>
            <a:pathLst>
              <a:path h="8461602" w="8461602">
                <a:moveTo>
                  <a:pt x="0" y="0"/>
                </a:moveTo>
                <a:lnTo>
                  <a:pt x="8461603" y="0"/>
                </a:lnTo>
                <a:lnTo>
                  <a:pt x="8461603" y="8461602"/>
                </a:lnTo>
                <a:lnTo>
                  <a:pt x="0" y="84616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523075" y="1129253"/>
            <a:ext cx="4048966" cy="2823125"/>
          </a:xfrm>
          <a:custGeom>
            <a:avLst/>
            <a:gdLst/>
            <a:ahLst/>
            <a:cxnLst/>
            <a:rect r="r" b="b" t="t" l="l"/>
            <a:pathLst>
              <a:path h="2823125" w="4048966">
                <a:moveTo>
                  <a:pt x="0" y="0"/>
                </a:moveTo>
                <a:lnTo>
                  <a:pt x="4048966" y="0"/>
                </a:lnTo>
                <a:lnTo>
                  <a:pt x="4048966" y="2823125"/>
                </a:lnTo>
                <a:lnTo>
                  <a:pt x="0" y="282312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7077" t="0" r="-7077" b="-49323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0763020" y="4331836"/>
            <a:ext cx="5860715" cy="3628062"/>
          </a:xfrm>
          <a:custGeom>
            <a:avLst/>
            <a:gdLst/>
            <a:ahLst/>
            <a:cxnLst/>
            <a:rect r="r" b="b" t="t" l="l"/>
            <a:pathLst>
              <a:path h="3628062" w="5860715">
                <a:moveTo>
                  <a:pt x="0" y="0"/>
                </a:moveTo>
                <a:lnTo>
                  <a:pt x="5860715" y="0"/>
                </a:lnTo>
                <a:lnTo>
                  <a:pt x="5860715" y="3628061"/>
                </a:lnTo>
                <a:lnTo>
                  <a:pt x="0" y="362806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686506" y="3438202"/>
            <a:ext cx="9268291" cy="59538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64"/>
              </a:lnSpc>
            </a:pPr>
            <a:r>
              <a:rPr lang="en-US" sz="26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As cânulas de biópsia cereb</a:t>
            </a:r>
            <a:r>
              <a:rPr lang="en-US" sz="26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ral são vitais para o diagnóstico neurocirúrgico, uma vez que reduzem o risco de infeção ou de doenças priónicas.</a:t>
            </a:r>
          </a:p>
          <a:p>
            <a:pPr algn="l">
              <a:lnSpc>
                <a:spcPts val="2964"/>
              </a:lnSpc>
            </a:pPr>
          </a:p>
          <a:p>
            <a:pPr algn="l">
              <a:lnSpc>
                <a:spcPts val="2964"/>
              </a:lnSpc>
            </a:pPr>
            <a:r>
              <a:rPr lang="en-US" sz="26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Destinado à realização de Biópsia Cerebral</a:t>
            </a:r>
          </a:p>
          <a:p>
            <a:pPr algn="l">
              <a:lnSpc>
                <a:spcPts val="2964"/>
              </a:lnSpc>
            </a:pPr>
          </a:p>
          <a:p>
            <a:pPr algn="l">
              <a:lnSpc>
                <a:spcPts val="2964"/>
              </a:lnSpc>
            </a:pPr>
            <a:r>
              <a:rPr lang="en-US" sz="26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Kit de agulhas e buchas estéreis, descartáveis e de USO ÚNICO</a:t>
            </a:r>
          </a:p>
          <a:p>
            <a:pPr algn="l">
              <a:lnSpc>
                <a:spcPts val="2964"/>
              </a:lnSpc>
            </a:pPr>
          </a:p>
          <a:p>
            <a:pPr algn="l">
              <a:lnSpc>
                <a:spcPts val="2964"/>
              </a:lnSpc>
            </a:pPr>
            <a:r>
              <a:rPr lang="en-US" sz="26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Adaptável aos principais equipamentos para Estereotaxia disponíveis no mercado, de modo prático e rápido</a:t>
            </a:r>
          </a:p>
          <a:p>
            <a:pPr algn="l">
              <a:lnSpc>
                <a:spcPts val="2964"/>
              </a:lnSpc>
            </a:pPr>
          </a:p>
          <a:p>
            <a:pPr algn="l">
              <a:lnSpc>
                <a:spcPts val="2964"/>
              </a:lnSpc>
            </a:pPr>
            <a:r>
              <a:rPr lang="en-US" sz="26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Fácil sistema de identificação para abertura e fechamento da janela de corte</a:t>
            </a:r>
          </a:p>
          <a:p>
            <a:pPr algn="l">
              <a:lnSpc>
                <a:spcPts val="2964"/>
              </a:lnSpc>
            </a:pPr>
            <a:r>
              <a:rPr lang="en-US" sz="26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Esterilizado por óxido de etileno (ETO)</a:t>
            </a:r>
          </a:p>
          <a:p>
            <a:pPr algn="l">
              <a:lnSpc>
                <a:spcPts val="2964"/>
              </a:lnSpc>
            </a:pPr>
          </a:p>
        </p:txBody>
      </p:sp>
    </p:spTree>
  </p:cSld>
  <p:clrMapOvr>
    <a:masterClrMapping/>
  </p:clrMapOvr>
</p:sld>
</file>

<file path=ppt/slides/slide2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2733654"/>
            <a:chOff x="0" y="0"/>
            <a:chExt cx="24384000" cy="3644872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38768" r="0" b="38768"/>
            <a:stretch>
              <a:fillRect/>
            </a:stretch>
          </p:blipFill>
          <p:spPr>
            <a:xfrm flipH="false" flipV="false">
              <a:off x="0" y="0"/>
              <a:ext cx="24384000" cy="3644872"/>
            </a:xfrm>
            <a:prstGeom prst="rect">
              <a:avLst/>
            </a:prstGeom>
          </p:spPr>
        </p:pic>
      </p:grpSp>
      <p:sp>
        <p:nvSpPr>
          <p:cNvPr name="TextBox 4" id="4"/>
          <p:cNvSpPr txBox="true"/>
          <p:nvPr/>
        </p:nvSpPr>
        <p:spPr>
          <a:xfrm rot="0">
            <a:off x="686506" y="1771209"/>
            <a:ext cx="14116260" cy="9099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80"/>
              </a:lnSpc>
            </a:pPr>
            <a:r>
              <a:rPr lang="en-US" sz="5600" b="true">
                <a:solidFill>
                  <a:srgbClr val="252D3E"/>
                </a:solidFill>
                <a:latin typeface="Klein Bold"/>
                <a:ea typeface="Klein Bold"/>
                <a:cs typeface="Klein Bold"/>
                <a:sym typeface="Klein Bold"/>
              </a:rPr>
              <a:t>RESERVATÓRIO DE SILICONE TIPO P</a:t>
            </a:r>
            <a:r>
              <a:rPr lang="en-US" sz="5600" b="true">
                <a:solidFill>
                  <a:srgbClr val="252D3E"/>
                </a:solidFill>
                <a:latin typeface="Klein Bold"/>
                <a:ea typeface="Klein Bold"/>
                <a:cs typeface="Klein Bold"/>
                <a:sym typeface="Klein Bold"/>
              </a:rPr>
              <a:t>ERA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8333203" y="-1109791"/>
            <a:ext cx="1621594" cy="1621594"/>
          </a:xfrm>
          <a:custGeom>
            <a:avLst/>
            <a:gdLst/>
            <a:ahLst/>
            <a:cxnLst/>
            <a:rect r="r" b="b" t="t" l="l"/>
            <a:pathLst>
              <a:path h="1621594" w="1621594">
                <a:moveTo>
                  <a:pt x="0" y="0"/>
                </a:moveTo>
                <a:lnTo>
                  <a:pt x="1621594" y="0"/>
                </a:lnTo>
                <a:lnTo>
                  <a:pt x="1621594" y="1621594"/>
                </a:lnTo>
                <a:lnTo>
                  <a:pt x="0" y="16215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3741543" y="8103756"/>
            <a:ext cx="5764383" cy="5764383"/>
          </a:xfrm>
          <a:custGeom>
            <a:avLst/>
            <a:gdLst/>
            <a:ahLst/>
            <a:cxnLst/>
            <a:rect r="r" b="b" t="t" l="l"/>
            <a:pathLst>
              <a:path h="5764383" w="5764383">
                <a:moveTo>
                  <a:pt x="0" y="0"/>
                </a:moveTo>
                <a:lnTo>
                  <a:pt x="5764383" y="0"/>
                </a:lnTo>
                <a:lnTo>
                  <a:pt x="5764383" y="5764383"/>
                </a:lnTo>
                <a:lnTo>
                  <a:pt x="0" y="57643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7095253" y="3312901"/>
            <a:ext cx="8461602" cy="8461602"/>
          </a:xfrm>
          <a:custGeom>
            <a:avLst/>
            <a:gdLst/>
            <a:ahLst/>
            <a:cxnLst/>
            <a:rect r="r" b="b" t="t" l="l"/>
            <a:pathLst>
              <a:path h="8461602" w="8461602">
                <a:moveTo>
                  <a:pt x="0" y="0"/>
                </a:moveTo>
                <a:lnTo>
                  <a:pt x="8461603" y="0"/>
                </a:lnTo>
                <a:lnTo>
                  <a:pt x="8461603" y="8461602"/>
                </a:lnTo>
                <a:lnTo>
                  <a:pt x="0" y="84616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523075" y="1129253"/>
            <a:ext cx="4048966" cy="2823125"/>
          </a:xfrm>
          <a:custGeom>
            <a:avLst/>
            <a:gdLst/>
            <a:ahLst/>
            <a:cxnLst/>
            <a:rect r="r" b="b" t="t" l="l"/>
            <a:pathLst>
              <a:path h="2823125" w="4048966">
                <a:moveTo>
                  <a:pt x="0" y="0"/>
                </a:moveTo>
                <a:lnTo>
                  <a:pt x="4048966" y="0"/>
                </a:lnTo>
                <a:lnTo>
                  <a:pt x="4048966" y="2823125"/>
                </a:lnTo>
                <a:lnTo>
                  <a:pt x="0" y="282312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7077" t="0" r="-7077" b="-49323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9582131" y="4384604"/>
            <a:ext cx="7041604" cy="3286925"/>
          </a:xfrm>
          <a:custGeom>
            <a:avLst/>
            <a:gdLst/>
            <a:ahLst/>
            <a:cxnLst/>
            <a:rect r="r" b="b" t="t" l="l"/>
            <a:pathLst>
              <a:path h="3286925" w="7041604">
                <a:moveTo>
                  <a:pt x="0" y="0"/>
                </a:moveTo>
                <a:lnTo>
                  <a:pt x="7041604" y="0"/>
                </a:lnTo>
                <a:lnTo>
                  <a:pt x="7041604" y="3286925"/>
                </a:lnTo>
                <a:lnTo>
                  <a:pt x="0" y="328692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686506" y="3802255"/>
            <a:ext cx="8081459" cy="40123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92"/>
              </a:lnSpc>
            </a:pPr>
            <a:r>
              <a:rPr lang="en-US" sz="28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Reser</a:t>
            </a:r>
            <a:r>
              <a:rPr lang="en-US" sz="28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vatório de sucção de silicone tipo bulbo de única entrada, formato anatômico, flexível, fácil compressão, aspiração com pressão constante, dotado de válvula via única (antirrefluxo) e uma saída para descarte com tampa tipo rosca propiciando vedação hermética, sem </a:t>
            </a:r>
            <a:r>
              <a:rPr lang="en-US" sz="28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me</a:t>
            </a:r>
            <a:r>
              <a:rPr lang="en-US" sz="28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canismo interno que interfira com o esvaziamento e/ou obtenção de cultura fiel, graduação a cada 25ml </a:t>
            </a:r>
            <a:r>
              <a:rPr lang="en-US" sz="28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p</a:t>
            </a:r>
            <a:r>
              <a:rPr lang="en-US" sz="28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ermitindo o controle do débito drenado.</a:t>
            </a:r>
          </a:p>
          <a:p>
            <a:pPr algn="l">
              <a:lnSpc>
                <a:spcPts val="3192"/>
              </a:lnSpc>
            </a:pP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2733654"/>
            <a:chOff x="0" y="0"/>
            <a:chExt cx="24384000" cy="3644872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38768" r="0" b="38768"/>
            <a:stretch>
              <a:fillRect/>
            </a:stretch>
          </p:blipFill>
          <p:spPr>
            <a:xfrm flipH="false" flipV="false">
              <a:off x="0" y="0"/>
              <a:ext cx="24384000" cy="3644872"/>
            </a:xfrm>
            <a:prstGeom prst="rect">
              <a:avLst/>
            </a:prstGeom>
          </p:spPr>
        </p:pic>
      </p:grpSp>
      <p:grpSp>
        <p:nvGrpSpPr>
          <p:cNvPr name="Group 4" id="4"/>
          <p:cNvGrpSpPr/>
          <p:nvPr/>
        </p:nvGrpSpPr>
        <p:grpSpPr>
          <a:xfrm rot="0">
            <a:off x="1028700" y="1745252"/>
            <a:ext cx="13737561" cy="7769860"/>
            <a:chOff x="0" y="0"/>
            <a:chExt cx="18316748" cy="10359813"/>
          </a:xfrm>
        </p:grpSpPr>
        <p:sp>
          <p:nvSpPr>
            <p:cNvPr name="TextBox 5" id="5"/>
            <p:cNvSpPr txBox="true"/>
            <p:nvPr/>
          </p:nvSpPr>
          <p:spPr>
            <a:xfrm rot="0">
              <a:off x="0" y="-76200"/>
              <a:ext cx="18316748" cy="149436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9099"/>
                </a:lnSpc>
              </a:pPr>
              <a:r>
                <a:rPr lang="en-US" sz="6999" b="true">
                  <a:solidFill>
                    <a:srgbClr val="252D3E"/>
                  </a:solidFill>
                  <a:latin typeface="Klein Bold"/>
                  <a:ea typeface="Klein Bold"/>
                  <a:cs typeface="Klein Bold"/>
                  <a:sym typeface="Klein Bold"/>
                </a:rPr>
                <a:t>Quem somos</a:t>
              </a:r>
              <a:r>
                <a:rPr lang="en-US" sz="6999" b="true">
                  <a:solidFill>
                    <a:srgbClr val="2A2E3A"/>
                  </a:solidFill>
                  <a:latin typeface="Klein Bold"/>
                  <a:ea typeface="Klein Bold"/>
                  <a:cs typeface="Klein Bold"/>
                  <a:sym typeface="Klein Bold"/>
                </a:rPr>
                <a:t> </a:t>
              </a:r>
            </a:p>
          </p:txBody>
        </p:sp>
        <p:sp>
          <p:nvSpPr>
            <p:cNvPr name="TextBox 6" id="6"/>
            <p:cNvSpPr txBox="true"/>
            <p:nvPr/>
          </p:nvSpPr>
          <p:spPr>
            <a:xfrm rot="0">
              <a:off x="0" y="2108411"/>
              <a:ext cx="16536737" cy="825140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479"/>
                </a:lnSpc>
              </a:pPr>
              <a:r>
                <a:rPr lang="en-US" sz="3199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Há mais de 24 anos, a </a:t>
              </a:r>
              <a:r>
                <a:rPr lang="en-US" sz="3199" b="true">
                  <a:solidFill>
                    <a:srgbClr val="2A2E3A"/>
                  </a:solidFill>
                  <a:latin typeface="Helios Bold"/>
                  <a:ea typeface="Helios Bold"/>
                  <a:cs typeface="Helios Bold"/>
                  <a:sym typeface="Helios Bold"/>
                </a:rPr>
                <a:t>PS Hospitalar</a:t>
              </a:r>
              <a:r>
                <a:rPr lang="en-US" sz="3199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 é referência no fornecimento de instrumentos cirúrgicos de alta precisão, atendendo com </a:t>
              </a:r>
              <a:r>
                <a:rPr lang="en-US" sz="3199" b="true">
                  <a:solidFill>
                    <a:srgbClr val="2A2E3A"/>
                  </a:solidFill>
                  <a:latin typeface="Helios Bold"/>
                  <a:ea typeface="Helios Bold"/>
                  <a:cs typeface="Helios Bold"/>
                  <a:sym typeface="Helios Bold"/>
                </a:rPr>
                <a:t>excelência</a:t>
              </a:r>
              <a:r>
                <a:rPr lang="en-US" sz="3199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 procedimentos de crânio, coluna e tratamento da dor.</a:t>
              </a:r>
            </a:p>
            <a:p>
              <a:pPr algn="l">
                <a:lnSpc>
                  <a:spcPts val="4479"/>
                </a:lnSpc>
              </a:pPr>
            </a:p>
            <a:p>
              <a:pPr algn="l">
                <a:lnSpc>
                  <a:spcPts val="4479"/>
                </a:lnSpc>
              </a:pPr>
              <a:r>
                <a:rPr lang="en-US" sz="3199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Nosso </a:t>
              </a:r>
              <a:r>
                <a:rPr lang="en-US" sz="3199" b="true">
                  <a:solidFill>
                    <a:srgbClr val="2A2E3A"/>
                  </a:solidFill>
                  <a:latin typeface="Helios Bold"/>
                  <a:ea typeface="Helios Bold"/>
                  <a:cs typeface="Helios Bold"/>
                  <a:sym typeface="Helios Bold"/>
                </a:rPr>
                <a:t>compromisso</a:t>
              </a:r>
              <a:r>
                <a:rPr lang="en-US" sz="3199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 é com a </a:t>
              </a:r>
              <a:r>
                <a:rPr lang="en-US" sz="3199" b="true">
                  <a:solidFill>
                    <a:srgbClr val="2A2E3A"/>
                  </a:solidFill>
                  <a:latin typeface="Helios Bold"/>
                  <a:ea typeface="Helios Bold"/>
                  <a:cs typeface="Helios Bold"/>
                  <a:sym typeface="Helios Bold"/>
                </a:rPr>
                <a:t>vida</a:t>
              </a:r>
              <a:r>
                <a:rPr lang="en-US" sz="3199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. Cada produto é pensado para oferecer segurança, confiabilidade e inovação, ajudando médicos e equipes de saúde a alcançar resultados ainda mais positivos.</a:t>
              </a:r>
            </a:p>
            <a:p>
              <a:pPr algn="l">
                <a:lnSpc>
                  <a:spcPts val="4479"/>
                </a:lnSpc>
              </a:pPr>
            </a:p>
            <a:p>
              <a:pPr algn="l">
                <a:lnSpc>
                  <a:spcPts val="4479"/>
                </a:lnSpc>
              </a:pPr>
              <a:r>
                <a:rPr lang="en-US" sz="3199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Combinamos </a:t>
              </a:r>
              <a:r>
                <a:rPr lang="en-US" sz="3199" b="true">
                  <a:solidFill>
                    <a:srgbClr val="2A2E3A"/>
                  </a:solidFill>
                  <a:latin typeface="Helios Bold"/>
                  <a:ea typeface="Helios Bold"/>
                  <a:cs typeface="Helios Bold"/>
                  <a:sym typeface="Helios Bold"/>
                </a:rPr>
                <a:t>experiência</a:t>
              </a:r>
              <a:r>
                <a:rPr lang="en-US" sz="3199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, tecnologia e dedicação para contribuir com o avanço da medicina no Brasil.</a:t>
              </a:r>
            </a:p>
            <a:p>
              <a:pPr algn="l">
                <a:lnSpc>
                  <a:spcPts val="4479"/>
                </a:lnSpc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0">
            <a:off x="8333203" y="-1109791"/>
            <a:ext cx="1621594" cy="1621594"/>
          </a:xfrm>
          <a:custGeom>
            <a:avLst/>
            <a:gdLst/>
            <a:ahLst/>
            <a:cxnLst/>
            <a:rect r="r" b="b" t="t" l="l"/>
            <a:pathLst>
              <a:path h="1621594" w="1621594">
                <a:moveTo>
                  <a:pt x="0" y="0"/>
                </a:moveTo>
                <a:lnTo>
                  <a:pt x="1621594" y="0"/>
                </a:lnTo>
                <a:lnTo>
                  <a:pt x="1621594" y="1621594"/>
                </a:lnTo>
                <a:lnTo>
                  <a:pt x="0" y="16215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741543" y="8103756"/>
            <a:ext cx="5764383" cy="5764383"/>
          </a:xfrm>
          <a:custGeom>
            <a:avLst/>
            <a:gdLst/>
            <a:ahLst/>
            <a:cxnLst/>
            <a:rect r="r" b="b" t="t" l="l"/>
            <a:pathLst>
              <a:path h="5764383" w="5764383">
                <a:moveTo>
                  <a:pt x="0" y="0"/>
                </a:moveTo>
                <a:lnTo>
                  <a:pt x="5764383" y="0"/>
                </a:lnTo>
                <a:lnTo>
                  <a:pt x="5764383" y="5764383"/>
                </a:lnTo>
                <a:lnTo>
                  <a:pt x="0" y="57643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7095253" y="3312901"/>
            <a:ext cx="8461602" cy="8461602"/>
          </a:xfrm>
          <a:custGeom>
            <a:avLst/>
            <a:gdLst/>
            <a:ahLst/>
            <a:cxnLst/>
            <a:rect r="r" b="b" t="t" l="l"/>
            <a:pathLst>
              <a:path h="8461602" w="8461602">
                <a:moveTo>
                  <a:pt x="0" y="0"/>
                </a:moveTo>
                <a:lnTo>
                  <a:pt x="8461603" y="0"/>
                </a:lnTo>
                <a:lnTo>
                  <a:pt x="8461603" y="8461602"/>
                </a:lnTo>
                <a:lnTo>
                  <a:pt x="0" y="84616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3523075" y="1129253"/>
            <a:ext cx="4048966" cy="2823125"/>
          </a:xfrm>
          <a:custGeom>
            <a:avLst/>
            <a:gdLst/>
            <a:ahLst/>
            <a:cxnLst/>
            <a:rect r="r" b="b" t="t" l="l"/>
            <a:pathLst>
              <a:path h="2823125" w="4048966">
                <a:moveTo>
                  <a:pt x="0" y="0"/>
                </a:moveTo>
                <a:lnTo>
                  <a:pt x="4048966" y="0"/>
                </a:lnTo>
                <a:lnTo>
                  <a:pt x="4048966" y="2823125"/>
                </a:lnTo>
                <a:lnTo>
                  <a:pt x="0" y="282312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7077" t="0" r="-7077" b="-49323"/>
            </a:stretch>
          </a:blipFill>
        </p:spPr>
      </p:sp>
    </p:spTree>
  </p:cSld>
  <p:clrMapOvr>
    <a:masterClrMapping/>
  </p:clrMapOvr>
</p:sld>
</file>

<file path=ppt/slides/slide3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2733654"/>
            <a:chOff x="0" y="0"/>
            <a:chExt cx="24384000" cy="3644872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38768" r="0" b="38768"/>
            <a:stretch>
              <a:fillRect/>
            </a:stretch>
          </p:blipFill>
          <p:spPr>
            <a:xfrm flipH="false" flipV="false">
              <a:off x="0" y="0"/>
              <a:ext cx="24384000" cy="3644872"/>
            </a:xfrm>
            <a:prstGeom prst="rect">
              <a:avLst/>
            </a:prstGeom>
          </p:spPr>
        </p:pic>
      </p:grpSp>
      <p:sp>
        <p:nvSpPr>
          <p:cNvPr name="TextBox 4" id="4"/>
          <p:cNvSpPr txBox="true"/>
          <p:nvPr/>
        </p:nvSpPr>
        <p:spPr>
          <a:xfrm rot="0">
            <a:off x="686506" y="1771209"/>
            <a:ext cx="14116260" cy="9099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80"/>
              </a:lnSpc>
            </a:pPr>
            <a:r>
              <a:rPr lang="en-US" sz="5600" b="true">
                <a:solidFill>
                  <a:srgbClr val="252D3E"/>
                </a:solidFill>
                <a:latin typeface="Klein Bold"/>
                <a:ea typeface="Klein Bold"/>
                <a:cs typeface="Klein Bold"/>
                <a:sym typeface="Klein Bold"/>
              </a:rPr>
              <a:t>CIMENTO CIRÚRGICO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8333203" y="-1109791"/>
            <a:ext cx="1621594" cy="1621594"/>
          </a:xfrm>
          <a:custGeom>
            <a:avLst/>
            <a:gdLst/>
            <a:ahLst/>
            <a:cxnLst/>
            <a:rect r="r" b="b" t="t" l="l"/>
            <a:pathLst>
              <a:path h="1621594" w="1621594">
                <a:moveTo>
                  <a:pt x="0" y="0"/>
                </a:moveTo>
                <a:lnTo>
                  <a:pt x="1621594" y="0"/>
                </a:lnTo>
                <a:lnTo>
                  <a:pt x="1621594" y="1621594"/>
                </a:lnTo>
                <a:lnTo>
                  <a:pt x="0" y="16215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3741543" y="8103756"/>
            <a:ext cx="5764383" cy="5764383"/>
          </a:xfrm>
          <a:custGeom>
            <a:avLst/>
            <a:gdLst/>
            <a:ahLst/>
            <a:cxnLst/>
            <a:rect r="r" b="b" t="t" l="l"/>
            <a:pathLst>
              <a:path h="5764383" w="5764383">
                <a:moveTo>
                  <a:pt x="0" y="0"/>
                </a:moveTo>
                <a:lnTo>
                  <a:pt x="5764383" y="0"/>
                </a:lnTo>
                <a:lnTo>
                  <a:pt x="5764383" y="5764383"/>
                </a:lnTo>
                <a:lnTo>
                  <a:pt x="0" y="57643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7095253" y="3312901"/>
            <a:ext cx="8461602" cy="8461602"/>
          </a:xfrm>
          <a:custGeom>
            <a:avLst/>
            <a:gdLst/>
            <a:ahLst/>
            <a:cxnLst/>
            <a:rect r="r" b="b" t="t" l="l"/>
            <a:pathLst>
              <a:path h="8461602" w="8461602">
                <a:moveTo>
                  <a:pt x="0" y="0"/>
                </a:moveTo>
                <a:lnTo>
                  <a:pt x="8461603" y="0"/>
                </a:lnTo>
                <a:lnTo>
                  <a:pt x="8461603" y="8461602"/>
                </a:lnTo>
                <a:lnTo>
                  <a:pt x="0" y="84616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523075" y="1129253"/>
            <a:ext cx="4048966" cy="2823125"/>
          </a:xfrm>
          <a:custGeom>
            <a:avLst/>
            <a:gdLst/>
            <a:ahLst/>
            <a:cxnLst/>
            <a:rect r="r" b="b" t="t" l="l"/>
            <a:pathLst>
              <a:path h="2823125" w="4048966">
                <a:moveTo>
                  <a:pt x="0" y="0"/>
                </a:moveTo>
                <a:lnTo>
                  <a:pt x="4048966" y="0"/>
                </a:lnTo>
                <a:lnTo>
                  <a:pt x="4048966" y="2823125"/>
                </a:lnTo>
                <a:lnTo>
                  <a:pt x="0" y="282312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7077" t="0" r="-7077" b="-49323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0536939" y="3952378"/>
            <a:ext cx="5010619" cy="4761553"/>
          </a:xfrm>
          <a:custGeom>
            <a:avLst/>
            <a:gdLst/>
            <a:ahLst/>
            <a:cxnLst/>
            <a:rect r="r" b="b" t="t" l="l"/>
            <a:pathLst>
              <a:path h="4761553" w="5010619">
                <a:moveTo>
                  <a:pt x="0" y="0"/>
                </a:moveTo>
                <a:lnTo>
                  <a:pt x="5010619" y="0"/>
                </a:lnTo>
                <a:lnTo>
                  <a:pt x="5010619" y="4761553"/>
                </a:lnTo>
                <a:lnTo>
                  <a:pt x="0" y="476155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686506" y="3522451"/>
            <a:ext cx="9699866" cy="60125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92"/>
              </a:lnSpc>
            </a:pPr>
            <a:r>
              <a:rPr lang="en-US" sz="28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Cimento cirú</a:t>
            </a:r>
            <a:r>
              <a:rPr lang="en-US" sz="28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rgico para cranioplastia, indicado para os casos de neurocirurgia, cirurgia bucomaxilo-facial, otorrinolaringologia, e cirurgia plástica para reparar defeitos faciais e craniais, sejam eles de origem traumática, cirúrgica ou tumoral.</a:t>
            </a:r>
          </a:p>
          <a:p>
            <a:pPr algn="l">
              <a:lnSpc>
                <a:spcPts val="3192"/>
              </a:lnSpc>
            </a:pPr>
          </a:p>
          <a:p>
            <a:pPr algn="l">
              <a:lnSpc>
                <a:spcPts val="3192"/>
              </a:lnSpc>
            </a:pPr>
            <a:r>
              <a:rPr lang="en-US" sz="28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Cimento cirúrgico para crânio, de base acrílica com baixa viscosidade e radiopaco. Indicado para cranioplastia em g</a:t>
            </a:r>
            <a:r>
              <a:rPr lang="en-US" sz="28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er</a:t>
            </a:r>
            <a:r>
              <a:rPr lang="en-US" sz="28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al e prototipagem craniana.</a:t>
            </a:r>
          </a:p>
          <a:p>
            <a:pPr algn="l">
              <a:lnSpc>
                <a:spcPts val="3192"/>
              </a:lnSpc>
            </a:pPr>
          </a:p>
          <a:p>
            <a:pPr algn="l">
              <a:lnSpc>
                <a:spcPts val="3192"/>
              </a:lnSpc>
            </a:pPr>
            <a:r>
              <a:rPr lang="en-US" sz="28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Excelente tempo de trabalho em estado </a:t>
            </a:r>
            <a:r>
              <a:rPr lang="en-US" sz="28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plás</a:t>
            </a:r>
            <a:r>
              <a:rPr lang="en-US" sz="28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tico.</a:t>
            </a:r>
          </a:p>
          <a:p>
            <a:pPr algn="l">
              <a:lnSpc>
                <a:spcPts val="3192"/>
              </a:lnSpc>
            </a:pPr>
          </a:p>
          <a:p>
            <a:pPr algn="l">
              <a:lnSpc>
                <a:spcPts val="3192"/>
              </a:lnSpc>
            </a:pPr>
            <a:r>
              <a:rPr lang="en-US" sz="28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Adequado para moldagem</a:t>
            </a:r>
          </a:p>
          <a:p>
            <a:pPr algn="l">
              <a:lnSpc>
                <a:spcPts val="3192"/>
              </a:lnSpc>
            </a:pPr>
          </a:p>
          <a:p>
            <a:pPr algn="l">
              <a:lnSpc>
                <a:spcPts val="3192"/>
              </a:lnSpc>
            </a:pPr>
            <a:r>
              <a:rPr lang="en-US" sz="28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Radiolúcido</a:t>
            </a:r>
          </a:p>
        </p:txBody>
      </p:sp>
    </p:spTree>
  </p:cSld>
  <p:clrMapOvr>
    <a:masterClrMapping/>
  </p:clrMapOvr>
</p:sld>
</file>

<file path=ppt/slides/slide3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2733654"/>
            <a:chOff x="0" y="0"/>
            <a:chExt cx="24384000" cy="3644872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38768" r="0" b="38768"/>
            <a:stretch>
              <a:fillRect/>
            </a:stretch>
          </p:blipFill>
          <p:spPr>
            <a:xfrm flipH="false" flipV="false">
              <a:off x="0" y="0"/>
              <a:ext cx="24384000" cy="3644872"/>
            </a:xfrm>
            <a:prstGeom prst="rect">
              <a:avLst/>
            </a:prstGeom>
          </p:spPr>
        </p:pic>
      </p:grpSp>
      <p:sp>
        <p:nvSpPr>
          <p:cNvPr name="TextBox 4" id="4"/>
          <p:cNvSpPr txBox="true"/>
          <p:nvPr/>
        </p:nvSpPr>
        <p:spPr>
          <a:xfrm rot="0">
            <a:off x="686506" y="1309246"/>
            <a:ext cx="14116260" cy="18338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80"/>
              </a:lnSpc>
            </a:pPr>
            <a:r>
              <a:rPr lang="en-US" sz="5600" b="true">
                <a:solidFill>
                  <a:srgbClr val="252D3E"/>
                </a:solidFill>
                <a:latin typeface="Klein Bold"/>
                <a:ea typeface="Klein Bold"/>
                <a:cs typeface="Klein Bold"/>
                <a:sym typeface="Klein Bold"/>
              </a:rPr>
              <a:t>BROCA DE INICIAÇÃO AO</a:t>
            </a:r>
          </a:p>
          <a:p>
            <a:pPr algn="l">
              <a:lnSpc>
                <a:spcPts val="7280"/>
              </a:lnSpc>
            </a:pPr>
            <a:r>
              <a:rPr lang="en-US" sz="5600" b="true">
                <a:solidFill>
                  <a:srgbClr val="252D3E"/>
                </a:solidFill>
                <a:latin typeface="Klein Bold"/>
                <a:ea typeface="Klein Bold"/>
                <a:cs typeface="Klein Bold"/>
                <a:sym typeface="Klein Bold"/>
              </a:rPr>
              <a:t>FECHAMENTO DE CRANIO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8333203" y="-1109791"/>
            <a:ext cx="1621594" cy="1621594"/>
          </a:xfrm>
          <a:custGeom>
            <a:avLst/>
            <a:gdLst/>
            <a:ahLst/>
            <a:cxnLst/>
            <a:rect r="r" b="b" t="t" l="l"/>
            <a:pathLst>
              <a:path h="1621594" w="1621594">
                <a:moveTo>
                  <a:pt x="0" y="0"/>
                </a:moveTo>
                <a:lnTo>
                  <a:pt x="1621594" y="0"/>
                </a:lnTo>
                <a:lnTo>
                  <a:pt x="1621594" y="1621594"/>
                </a:lnTo>
                <a:lnTo>
                  <a:pt x="0" y="16215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3741543" y="8103756"/>
            <a:ext cx="5764383" cy="5764383"/>
          </a:xfrm>
          <a:custGeom>
            <a:avLst/>
            <a:gdLst/>
            <a:ahLst/>
            <a:cxnLst/>
            <a:rect r="r" b="b" t="t" l="l"/>
            <a:pathLst>
              <a:path h="5764383" w="5764383">
                <a:moveTo>
                  <a:pt x="0" y="0"/>
                </a:moveTo>
                <a:lnTo>
                  <a:pt x="5764383" y="0"/>
                </a:lnTo>
                <a:lnTo>
                  <a:pt x="5764383" y="5764383"/>
                </a:lnTo>
                <a:lnTo>
                  <a:pt x="0" y="57643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7095253" y="3312901"/>
            <a:ext cx="8461602" cy="8461602"/>
          </a:xfrm>
          <a:custGeom>
            <a:avLst/>
            <a:gdLst/>
            <a:ahLst/>
            <a:cxnLst/>
            <a:rect r="r" b="b" t="t" l="l"/>
            <a:pathLst>
              <a:path h="8461602" w="8461602">
                <a:moveTo>
                  <a:pt x="0" y="0"/>
                </a:moveTo>
                <a:lnTo>
                  <a:pt x="8461603" y="0"/>
                </a:lnTo>
                <a:lnTo>
                  <a:pt x="8461603" y="8461602"/>
                </a:lnTo>
                <a:lnTo>
                  <a:pt x="0" y="84616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523075" y="1129253"/>
            <a:ext cx="4048966" cy="2823125"/>
          </a:xfrm>
          <a:custGeom>
            <a:avLst/>
            <a:gdLst/>
            <a:ahLst/>
            <a:cxnLst/>
            <a:rect r="r" b="b" t="t" l="l"/>
            <a:pathLst>
              <a:path h="2823125" w="4048966">
                <a:moveTo>
                  <a:pt x="0" y="0"/>
                </a:moveTo>
                <a:lnTo>
                  <a:pt x="4048966" y="0"/>
                </a:lnTo>
                <a:lnTo>
                  <a:pt x="4048966" y="2823125"/>
                </a:lnTo>
                <a:lnTo>
                  <a:pt x="0" y="282312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7077" t="0" r="-7077" b="-49323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0599556" y="4075498"/>
            <a:ext cx="5282671" cy="4028258"/>
          </a:xfrm>
          <a:custGeom>
            <a:avLst/>
            <a:gdLst/>
            <a:ahLst/>
            <a:cxnLst/>
            <a:rect r="r" b="b" t="t" l="l"/>
            <a:pathLst>
              <a:path h="4028258" w="5282671">
                <a:moveTo>
                  <a:pt x="0" y="0"/>
                </a:moveTo>
                <a:lnTo>
                  <a:pt x="5282671" y="0"/>
                </a:lnTo>
                <a:lnTo>
                  <a:pt x="5282671" y="4028258"/>
                </a:lnTo>
                <a:lnTo>
                  <a:pt x="0" y="402825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686506" y="5522701"/>
            <a:ext cx="9699866" cy="20120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92"/>
              </a:lnSpc>
            </a:pPr>
            <a:r>
              <a:rPr lang="en-US" sz="28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As fresas Cirú</a:t>
            </a:r>
            <a:r>
              <a:rPr lang="en-US" sz="28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rgicas de iniciação ao fechamento de crânio tem por finalidade iniciar a etapa de fechamento realizando perfurações precisas e perfeitas para m</a:t>
            </a:r>
            <a:r>
              <a:rPr lang="en-US" sz="28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elhor</a:t>
            </a:r>
            <a:r>
              <a:rPr lang="en-US" sz="28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 encaixe dos micro parafusos de perfil </a:t>
            </a:r>
            <a:r>
              <a:rPr lang="en-US" sz="28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b</a:t>
            </a:r>
            <a:r>
              <a:rPr lang="en-US" sz="28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aixímo.</a:t>
            </a:r>
          </a:p>
          <a:p>
            <a:pPr algn="l">
              <a:lnSpc>
                <a:spcPts val="3192"/>
              </a:lnSpc>
            </a:pPr>
          </a:p>
        </p:txBody>
      </p:sp>
    </p:spTree>
  </p:cSld>
  <p:clrMapOvr>
    <a:masterClrMapping/>
  </p:clrMapOvr>
</p:sld>
</file>

<file path=ppt/slides/slide3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2733654"/>
            <a:chOff x="0" y="0"/>
            <a:chExt cx="24384000" cy="3644872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38768" r="0" b="38768"/>
            <a:stretch>
              <a:fillRect/>
            </a:stretch>
          </p:blipFill>
          <p:spPr>
            <a:xfrm flipH="false" flipV="false">
              <a:off x="0" y="0"/>
              <a:ext cx="24384000" cy="3644872"/>
            </a:xfrm>
            <a:prstGeom prst="rect">
              <a:avLst/>
            </a:prstGeom>
          </p:spPr>
        </p:pic>
      </p:grpSp>
      <p:sp>
        <p:nvSpPr>
          <p:cNvPr name="TextBox 4" id="4"/>
          <p:cNvSpPr txBox="true"/>
          <p:nvPr/>
        </p:nvSpPr>
        <p:spPr>
          <a:xfrm rot="0">
            <a:off x="686506" y="1309246"/>
            <a:ext cx="14116260" cy="18338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80"/>
              </a:lnSpc>
            </a:pPr>
            <a:r>
              <a:rPr lang="en-US" sz="5600" b="true">
                <a:solidFill>
                  <a:srgbClr val="252D3E"/>
                </a:solidFill>
                <a:latin typeface="Klein Bold"/>
                <a:ea typeface="Klein Bold"/>
                <a:cs typeface="Klein Bold"/>
                <a:sym typeface="Klein Bold"/>
              </a:rPr>
              <a:t>SISTEMA DE FECHAMENTO DE</a:t>
            </a:r>
          </a:p>
          <a:p>
            <a:pPr algn="l">
              <a:lnSpc>
                <a:spcPts val="7280"/>
              </a:lnSpc>
            </a:pPr>
            <a:r>
              <a:rPr lang="en-US" sz="5600" b="true">
                <a:solidFill>
                  <a:srgbClr val="252D3E"/>
                </a:solidFill>
                <a:latin typeface="Klein Bold"/>
                <a:ea typeface="Klein Bold"/>
                <a:cs typeface="Klein Bold"/>
                <a:sym typeface="Klein Bold"/>
              </a:rPr>
              <a:t>CRANIO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8333203" y="-1109791"/>
            <a:ext cx="1621594" cy="1621594"/>
          </a:xfrm>
          <a:custGeom>
            <a:avLst/>
            <a:gdLst/>
            <a:ahLst/>
            <a:cxnLst/>
            <a:rect r="r" b="b" t="t" l="l"/>
            <a:pathLst>
              <a:path h="1621594" w="1621594">
                <a:moveTo>
                  <a:pt x="0" y="0"/>
                </a:moveTo>
                <a:lnTo>
                  <a:pt x="1621594" y="0"/>
                </a:lnTo>
                <a:lnTo>
                  <a:pt x="1621594" y="1621594"/>
                </a:lnTo>
                <a:lnTo>
                  <a:pt x="0" y="16215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3741543" y="8103756"/>
            <a:ext cx="5764383" cy="5764383"/>
          </a:xfrm>
          <a:custGeom>
            <a:avLst/>
            <a:gdLst/>
            <a:ahLst/>
            <a:cxnLst/>
            <a:rect r="r" b="b" t="t" l="l"/>
            <a:pathLst>
              <a:path h="5764383" w="5764383">
                <a:moveTo>
                  <a:pt x="0" y="0"/>
                </a:moveTo>
                <a:lnTo>
                  <a:pt x="5764383" y="0"/>
                </a:lnTo>
                <a:lnTo>
                  <a:pt x="5764383" y="5764383"/>
                </a:lnTo>
                <a:lnTo>
                  <a:pt x="0" y="57643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7095253" y="3312901"/>
            <a:ext cx="8461602" cy="8461602"/>
          </a:xfrm>
          <a:custGeom>
            <a:avLst/>
            <a:gdLst/>
            <a:ahLst/>
            <a:cxnLst/>
            <a:rect r="r" b="b" t="t" l="l"/>
            <a:pathLst>
              <a:path h="8461602" w="8461602">
                <a:moveTo>
                  <a:pt x="0" y="0"/>
                </a:moveTo>
                <a:lnTo>
                  <a:pt x="8461603" y="0"/>
                </a:lnTo>
                <a:lnTo>
                  <a:pt x="8461603" y="8461602"/>
                </a:lnTo>
                <a:lnTo>
                  <a:pt x="0" y="84616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523075" y="1129253"/>
            <a:ext cx="4048966" cy="2823125"/>
          </a:xfrm>
          <a:custGeom>
            <a:avLst/>
            <a:gdLst/>
            <a:ahLst/>
            <a:cxnLst/>
            <a:rect r="r" b="b" t="t" l="l"/>
            <a:pathLst>
              <a:path h="2823125" w="4048966">
                <a:moveTo>
                  <a:pt x="0" y="0"/>
                </a:moveTo>
                <a:lnTo>
                  <a:pt x="4048966" y="0"/>
                </a:lnTo>
                <a:lnTo>
                  <a:pt x="4048966" y="2823125"/>
                </a:lnTo>
                <a:lnTo>
                  <a:pt x="0" y="282312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7077" t="0" r="-7077" b="-49323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-1917290">
            <a:off x="9803780" y="3983401"/>
            <a:ext cx="6950266" cy="5081135"/>
          </a:xfrm>
          <a:custGeom>
            <a:avLst/>
            <a:gdLst/>
            <a:ahLst/>
            <a:cxnLst/>
            <a:rect r="r" b="b" t="t" l="l"/>
            <a:pathLst>
              <a:path h="5081135" w="6950266">
                <a:moveTo>
                  <a:pt x="0" y="0"/>
                </a:moveTo>
                <a:lnTo>
                  <a:pt x="6950267" y="0"/>
                </a:lnTo>
                <a:lnTo>
                  <a:pt x="6950267" y="5081135"/>
                </a:lnTo>
                <a:lnTo>
                  <a:pt x="0" y="508113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686506" y="4722601"/>
            <a:ext cx="9699866" cy="36122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92"/>
              </a:lnSpc>
            </a:pPr>
            <a:r>
              <a:rPr lang="en-US" sz="28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▪ O si</a:t>
            </a:r>
            <a:r>
              <a:rPr lang="en-US" sz="28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stema de fechamento de crânio é um conjunto de placas, parafusos e malhas utilizados em neurocirurgias para fixar retalhos cranianos.</a:t>
            </a:r>
          </a:p>
          <a:p>
            <a:pPr algn="l">
              <a:lnSpc>
                <a:spcPts val="3192"/>
              </a:lnSpc>
            </a:pPr>
          </a:p>
          <a:p>
            <a:pPr algn="l">
              <a:lnSpc>
                <a:spcPts val="3192"/>
              </a:lnSpc>
            </a:pPr>
            <a:r>
              <a:rPr lang="en-US" sz="28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▪ Principais características Estabilizar e reconstruir ossos, Fixar retalhos cranianos, M</a:t>
            </a:r>
            <a:r>
              <a:rPr lang="en-US" sz="28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elhorar a</a:t>
            </a:r>
            <a:r>
              <a:rPr lang="en-US" sz="28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 estética da reconstrução craniofacial, Reduzir o desconforto aos</a:t>
            </a:r>
          </a:p>
          <a:p>
            <a:pPr algn="l">
              <a:lnSpc>
                <a:spcPts val="3192"/>
              </a:lnSpc>
            </a:pPr>
            <a:r>
              <a:rPr lang="en-US" sz="28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tecidos moles.</a:t>
            </a:r>
          </a:p>
          <a:p>
            <a:pPr algn="l">
              <a:lnSpc>
                <a:spcPts val="3192"/>
              </a:lnSpc>
            </a:pPr>
          </a:p>
        </p:txBody>
      </p:sp>
    </p:spTree>
  </p:cSld>
  <p:clrMapOvr>
    <a:masterClrMapping/>
  </p:clrMapOvr>
</p:sld>
</file>

<file path=ppt/slides/slide3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2733654"/>
            <a:chOff x="0" y="0"/>
            <a:chExt cx="24384000" cy="3644872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38768" r="0" b="38768"/>
            <a:stretch>
              <a:fillRect/>
            </a:stretch>
          </p:blipFill>
          <p:spPr>
            <a:xfrm flipH="false" flipV="false">
              <a:off x="0" y="0"/>
              <a:ext cx="24384000" cy="3644872"/>
            </a:xfrm>
            <a:prstGeom prst="rect">
              <a:avLst/>
            </a:prstGeom>
          </p:spPr>
        </p:pic>
      </p:grpSp>
      <p:grpSp>
        <p:nvGrpSpPr>
          <p:cNvPr name="Group 4" id="4"/>
          <p:cNvGrpSpPr/>
          <p:nvPr/>
        </p:nvGrpSpPr>
        <p:grpSpPr>
          <a:xfrm rot="0">
            <a:off x="847815" y="3952378"/>
            <a:ext cx="15207143" cy="4921885"/>
            <a:chOff x="0" y="0"/>
            <a:chExt cx="20276190" cy="6562513"/>
          </a:xfrm>
        </p:grpSpPr>
        <p:sp>
          <p:nvSpPr>
            <p:cNvPr name="TextBox 5" id="5"/>
            <p:cNvSpPr txBox="true"/>
            <p:nvPr/>
          </p:nvSpPr>
          <p:spPr>
            <a:xfrm rot="0">
              <a:off x="0" y="-76200"/>
              <a:ext cx="20276190" cy="149436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9099"/>
                </a:lnSpc>
              </a:pPr>
              <a:r>
                <a:rPr lang="en-US" sz="6999" b="true">
                  <a:solidFill>
                    <a:srgbClr val="252D3E"/>
                  </a:solidFill>
                  <a:latin typeface="Klein Bold"/>
                  <a:ea typeface="Klein Bold"/>
                  <a:cs typeface="Klein Bold"/>
                  <a:sym typeface="Klein Bold"/>
                </a:rPr>
                <a:t>Contatos</a:t>
              </a:r>
            </a:p>
          </p:txBody>
        </p:sp>
        <p:sp>
          <p:nvSpPr>
            <p:cNvPr name="TextBox 6" id="6"/>
            <p:cNvSpPr txBox="true"/>
            <p:nvPr/>
          </p:nvSpPr>
          <p:spPr>
            <a:xfrm rot="0">
              <a:off x="0" y="2108411"/>
              <a:ext cx="18305761" cy="445410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479"/>
                </a:lnSpc>
              </a:pPr>
              <a:r>
                <a:rPr lang="en-US" sz="3199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📞 Telefone: (61) 3343-2016</a:t>
              </a:r>
            </a:p>
            <a:p>
              <a:pPr algn="l">
                <a:lnSpc>
                  <a:spcPts val="4479"/>
                </a:lnSpc>
              </a:pPr>
              <a:r>
                <a:rPr lang="en-US" sz="3199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 📧 E-mail: contato@pshospitalar.com.br</a:t>
              </a:r>
            </a:p>
            <a:p>
              <a:pPr algn="l">
                <a:lnSpc>
                  <a:spcPts val="4479"/>
                </a:lnSpc>
              </a:pPr>
              <a:r>
                <a:rPr lang="en-US" sz="3199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 📍 Endereço: Trecho 3, conjunto 03, Bloco E, sala 306 e 308 </a:t>
              </a:r>
            </a:p>
            <a:p>
              <a:pPr algn="l">
                <a:lnSpc>
                  <a:spcPts val="4479"/>
                </a:lnSpc>
              </a:pPr>
              <a:r>
                <a:rPr lang="en-US" sz="3199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 Guará, Brasília – DF – CEP 71215-300</a:t>
              </a:r>
            </a:p>
            <a:p>
              <a:pPr algn="l">
                <a:lnSpc>
                  <a:spcPts val="4479"/>
                </a:lnSpc>
              </a:pPr>
              <a:r>
                <a:rPr lang="en-US" sz="3199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 🌐 Site: </a:t>
              </a:r>
              <a:r>
                <a:rPr lang="en-US" sz="3199" u="sng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  <a:hlinkClick r:id="rId3" tooltip="https://pshospitalar.com.br/?utm_source=chatgpt.com"/>
                </a:rPr>
                <a:t>pshospitalar.com.br</a:t>
              </a:r>
            </a:p>
            <a:p>
              <a:pPr algn="l">
                <a:lnSpc>
                  <a:spcPts val="4479"/>
                </a:lnSpc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0">
            <a:off x="8333203" y="-1109791"/>
            <a:ext cx="1621594" cy="1621594"/>
          </a:xfrm>
          <a:custGeom>
            <a:avLst/>
            <a:gdLst/>
            <a:ahLst/>
            <a:cxnLst/>
            <a:rect r="r" b="b" t="t" l="l"/>
            <a:pathLst>
              <a:path h="1621594" w="1621594">
                <a:moveTo>
                  <a:pt x="0" y="0"/>
                </a:moveTo>
                <a:lnTo>
                  <a:pt x="1621594" y="0"/>
                </a:lnTo>
                <a:lnTo>
                  <a:pt x="1621594" y="1621594"/>
                </a:lnTo>
                <a:lnTo>
                  <a:pt x="0" y="16215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741543" y="8103756"/>
            <a:ext cx="5764383" cy="5764383"/>
          </a:xfrm>
          <a:custGeom>
            <a:avLst/>
            <a:gdLst/>
            <a:ahLst/>
            <a:cxnLst/>
            <a:rect r="r" b="b" t="t" l="l"/>
            <a:pathLst>
              <a:path h="5764383" w="5764383">
                <a:moveTo>
                  <a:pt x="0" y="0"/>
                </a:moveTo>
                <a:lnTo>
                  <a:pt x="5764383" y="0"/>
                </a:lnTo>
                <a:lnTo>
                  <a:pt x="5764383" y="5764383"/>
                </a:lnTo>
                <a:lnTo>
                  <a:pt x="0" y="57643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80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7095253" y="3312901"/>
            <a:ext cx="8461602" cy="8461602"/>
          </a:xfrm>
          <a:custGeom>
            <a:avLst/>
            <a:gdLst/>
            <a:ahLst/>
            <a:cxnLst/>
            <a:rect r="r" b="b" t="t" l="l"/>
            <a:pathLst>
              <a:path h="8461602" w="8461602">
                <a:moveTo>
                  <a:pt x="0" y="0"/>
                </a:moveTo>
                <a:lnTo>
                  <a:pt x="8461603" y="0"/>
                </a:lnTo>
                <a:lnTo>
                  <a:pt x="8461603" y="8461602"/>
                </a:lnTo>
                <a:lnTo>
                  <a:pt x="0" y="846160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3523075" y="1129253"/>
            <a:ext cx="4048966" cy="2823125"/>
          </a:xfrm>
          <a:custGeom>
            <a:avLst/>
            <a:gdLst/>
            <a:ahLst/>
            <a:cxnLst/>
            <a:rect r="r" b="b" t="t" l="l"/>
            <a:pathLst>
              <a:path h="2823125" w="4048966">
                <a:moveTo>
                  <a:pt x="0" y="0"/>
                </a:moveTo>
                <a:lnTo>
                  <a:pt x="4048966" y="0"/>
                </a:lnTo>
                <a:lnTo>
                  <a:pt x="4048966" y="2823125"/>
                </a:lnTo>
                <a:lnTo>
                  <a:pt x="0" y="282312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7077" t="0" r="-7077" b="-49323"/>
            </a:stretch>
          </a:blipFill>
        </p:spPr>
      </p:sp>
    </p:spTree>
  </p:cSld>
  <p:clrMapOvr>
    <a:masterClrMapping/>
  </p:clrMapOvr>
</p:sld>
</file>

<file path=ppt/slides/slide3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2733654"/>
            <a:chOff x="0" y="0"/>
            <a:chExt cx="24384000" cy="3644872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38768" r="0" b="38768"/>
            <a:stretch>
              <a:fillRect/>
            </a:stretch>
          </p:blipFill>
          <p:spPr>
            <a:xfrm flipH="false" flipV="false">
              <a:off x="0" y="0"/>
              <a:ext cx="24384000" cy="3644872"/>
            </a:xfrm>
            <a:prstGeom prst="rect">
              <a:avLst/>
            </a:prstGeom>
          </p:spPr>
        </p:pic>
      </p:grpSp>
      <p:sp>
        <p:nvSpPr>
          <p:cNvPr name="Freeform 4" id="4"/>
          <p:cNvSpPr/>
          <p:nvPr/>
        </p:nvSpPr>
        <p:spPr>
          <a:xfrm flipH="false" flipV="false" rot="0">
            <a:off x="8333203" y="-1109791"/>
            <a:ext cx="1621594" cy="1621594"/>
          </a:xfrm>
          <a:custGeom>
            <a:avLst/>
            <a:gdLst/>
            <a:ahLst/>
            <a:cxnLst/>
            <a:rect r="r" b="b" t="t" l="l"/>
            <a:pathLst>
              <a:path h="1621594" w="1621594">
                <a:moveTo>
                  <a:pt x="0" y="0"/>
                </a:moveTo>
                <a:lnTo>
                  <a:pt x="1621594" y="0"/>
                </a:lnTo>
                <a:lnTo>
                  <a:pt x="1621594" y="1621594"/>
                </a:lnTo>
                <a:lnTo>
                  <a:pt x="0" y="16215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3741543" y="8103756"/>
            <a:ext cx="5764383" cy="5764383"/>
          </a:xfrm>
          <a:custGeom>
            <a:avLst/>
            <a:gdLst/>
            <a:ahLst/>
            <a:cxnLst/>
            <a:rect r="r" b="b" t="t" l="l"/>
            <a:pathLst>
              <a:path h="5764383" w="5764383">
                <a:moveTo>
                  <a:pt x="0" y="0"/>
                </a:moveTo>
                <a:lnTo>
                  <a:pt x="5764383" y="0"/>
                </a:lnTo>
                <a:lnTo>
                  <a:pt x="5764383" y="5764383"/>
                </a:lnTo>
                <a:lnTo>
                  <a:pt x="0" y="57643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7095253" y="3312901"/>
            <a:ext cx="8461602" cy="8461602"/>
          </a:xfrm>
          <a:custGeom>
            <a:avLst/>
            <a:gdLst/>
            <a:ahLst/>
            <a:cxnLst/>
            <a:rect r="r" b="b" t="t" l="l"/>
            <a:pathLst>
              <a:path h="8461602" w="8461602">
                <a:moveTo>
                  <a:pt x="0" y="0"/>
                </a:moveTo>
                <a:lnTo>
                  <a:pt x="8461603" y="0"/>
                </a:lnTo>
                <a:lnTo>
                  <a:pt x="8461603" y="8461602"/>
                </a:lnTo>
                <a:lnTo>
                  <a:pt x="0" y="84616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3523075" y="1129253"/>
            <a:ext cx="4048966" cy="2823125"/>
          </a:xfrm>
          <a:custGeom>
            <a:avLst/>
            <a:gdLst/>
            <a:ahLst/>
            <a:cxnLst/>
            <a:rect r="r" b="b" t="t" l="l"/>
            <a:pathLst>
              <a:path h="2823125" w="4048966">
                <a:moveTo>
                  <a:pt x="0" y="0"/>
                </a:moveTo>
                <a:lnTo>
                  <a:pt x="4048966" y="0"/>
                </a:lnTo>
                <a:lnTo>
                  <a:pt x="4048966" y="2823125"/>
                </a:lnTo>
                <a:lnTo>
                  <a:pt x="0" y="282312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7077" t="0" r="-7077" b="-49323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901581" y="5219359"/>
            <a:ext cx="15207143" cy="2112010"/>
            <a:chOff x="0" y="0"/>
            <a:chExt cx="20276190" cy="2816013"/>
          </a:xfrm>
        </p:grpSpPr>
        <p:sp>
          <p:nvSpPr>
            <p:cNvPr name="TextBox 9" id="9"/>
            <p:cNvSpPr txBox="true"/>
            <p:nvPr/>
          </p:nvSpPr>
          <p:spPr>
            <a:xfrm rot="0">
              <a:off x="0" y="-76200"/>
              <a:ext cx="20276190" cy="149436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9099"/>
                </a:lnSpc>
              </a:pPr>
              <a:r>
                <a:rPr lang="en-US" sz="6999" b="true">
                  <a:solidFill>
                    <a:srgbClr val="252D3E"/>
                  </a:solidFill>
                  <a:latin typeface="Klein Bold"/>
                  <a:ea typeface="Klein Bold"/>
                  <a:cs typeface="Klein Bold"/>
                  <a:sym typeface="Klein Bold"/>
                </a:rPr>
                <a:t>Obrigado</a:t>
              </a:r>
            </a:p>
          </p:txBody>
        </p:sp>
        <p:sp>
          <p:nvSpPr>
            <p:cNvPr name="TextBox 10" id="10"/>
            <p:cNvSpPr txBox="true"/>
            <p:nvPr/>
          </p:nvSpPr>
          <p:spPr>
            <a:xfrm rot="0">
              <a:off x="0" y="2108411"/>
              <a:ext cx="18305761" cy="70760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479"/>
                </a:lnSpc>
              </a:pPr>
            </a:p>
          </p:txBody>
        </p:sp>
      </p:grp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2733654"/>
            <a:chOff x="0" y="0"/>
            <a:chExt cx="24384000" cy="3644872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38768" r="0" b="38768"/>
            <a:stretch>
              <a:fillRect/>
            </a:stretch>
          </p:blipFill>
          <p:spPr>
            <a:xfrm flipH="false" flipV="false">
              <a:off x="0" y="0"/>
              <a:ext cx="24384000" cy="3644872"/>
            </a:xfrm>
            <a:prstGeom prst="rect">
              <a:avLst/>
            </a:prstGeom>
          </p:spPr>
        </p:pic>
      </p:grpSp>
      <p:grpSp>
        <p:nvGrpSpPr>
          <p:cNvPr name="Group 4" id="4"/>
          <p:cNvGrpSpPr/>
          <p:nvPr/>
        </p:nvGrpSpPr>
        <p:grpSpPr>
          <a:xfrm rot="0">
            <a:off x="1028700" y="1745252"/>
            <a:ext cx="15207143" cy="7769860"/>
            <a:chOff x="0" y="0"/>
            <a:chExt cx="20276190" cy="10359813"/>
          </a:xfrm>
        </p:grpSpPr>
        <p:sp>
          <p:nvSpPr>
            <p:cNvPr name="TextBox 5" id="5"/>
            <p:cNvSpPr txBox="true"/>
            <p:nvPr/>
          </p:nvSpPr>
          <p:spPr>
            <a:xfrm rot="0">
              <a:off x="0" y="-76200"/>
              <a:ext cx="20276190" cy="149436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9099"/>
                </a:lnSpc>
              </a:pPr>
              <a:r>
                <a:rPr lang="en-US" sz="6999" b="true">
                  <a:solidFill>
                    <a:srgbClr val="252D3E"/>
                  </a:solidFill>
                  <a:latin typeface="Klein Bold"/>
                  <a:ea typeface="Klein Bold"/>
                  <a:cs typeface="Klein Bold"/>
                  <a:sym typeface="Klein Bold"/>
                </a:rPr>
                <a:t>Histórico e legado</a:t>
              </a:r>
            </a:p>
          </p:txBody>
        </p:sp>
        <p:sp>
          <p:nvSpPr>
            <p:cNvPr name="TextBox 6" id="6"/>
            <p:cNvSpPr txBox="true"/>
            <p:nvPr/>
          </p:nvSpPr>
          <p:spPr>
            <a:xfrm rot="0">
              <a:off x="0" y="2108411"/>
              <a:ext cx="18305761" cy="825140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479"/>
                </a:lnSpc>
              </a:pPr>
              <a:r>
                <a:rPr lang="en-US" sz="3199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Fundada em Brasília, a </a:t>
              </a:r>
              <a:r>
                <a:rPr lang="en-US" sz="3199" b="true">
                  <a:solidFill>
                    <a:srgbClr val="2A2E3A"/>
                  </a:solidFill>
                  <a:latin typeface="Helios Bold"/>
                  <a:ea typeface="Helios Bold"/>
                  <a:cs typeface="Helios Bold"/>
                  <a:sym typeface="Helios Bold"/>
                </a:rPr>
                <a:t>PS Hospitalar</a:t>
              </a:r>
              <a:r>
                <a:rPr lang="en-US" sz="3199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 nasceu com o objetivo de transformar a realidade hospitalar através da qualidade e da inovação em materiais cirúrgicos.</a:t>
              </a:r>
            </a:p>
            <a:p>
              <a:pPr algn="l">
                <a:lnSpc>
                  <a:spcPts val="4479"/>
                </a:lnSpc>
              </a:pPr>
              <a:r>
                <a:rPr lang="en-US" sz="3199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Ao longo de mais de duas década</a:t>
              </a:r>
              <a:r>
                <a:rPr lang="en-US" sz="3199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s, participamos de milhares de procedimentos, sempre priorizando:</a:t>
              </a:r>
            </a:p>
            <a:p>
              <a:pPr algn="l" marL="1381758" indent="-460586" lvl="2">
                <a:lnSpc>
                  <a:spcPts val="4479"/>
                </a:lnSpc>
                <a:buFont typeface="Arial"/>
                <a:buChar char="⚬"/>
              </a:pPr>
              <a:r>
                <a:rPr lang="en-US" b="true" sz="3199">
                  <a:solidFill>
                    <a:srgbClr val="2A2E3A"/>
                  </a:solidFill>
                  <a:latin typeface="Helios Bold"/>
                  <a:ea typeface="Helios Bold"/>
                  <a:cs typeface="Helios Bold"/>
                  <a:sym typeface="Helios Bold"/>
                </a:rPr>
                <a:t>Segurança do paciente</a:t>
              </a:r>
            </a:p>
            <a:p>
              <a:pPr algn="l" marL="1381758" indent="-460586" lvl="2">
                <a:lnSpc>
                  <a:spcPts val="4479"/>
                </a:lnSpc>
                <a:buFont typeface="Arial"/>
                <a:buChar char="⚬"/>
              </a:pPr>
              <a:r>
                <a:rPr lang="en-US" b="true" sz="3199">
                  <a:solidFill>
                    <a:srgbClr val="2A2E3A"/>
                  </a:solidFill>
                  <a:latin typeface="Helios Bold"/>
                  <a:ea typeface="Helios Bold"/>
                  <a:cs typeface="Helios Bold"/>
                  <a:sym typeface="Helios Bold"/>
                </a:rPr>
                <a:t>Eficiência dos resultados cirúrgicos</a:t>
              </a:r>
            </a:p>
            <a:p>
              <a:pPr algn="l" marL="1381758" indent="-460586" lvl="2">
                <a:lnSpc>
                  <a:spcPts val="4479"/>
                </a:lnSpc>
                <a:buFont typeface="Arial"/>
                <a:buChar char="⚬"/>
              </a:pPr>
              <a:r>
                <a:rPr lang="en-US" b="true" sz="3199">
                  <a:solidFill>
                    <a:srgbClr val="2A2E3A"/>
                  </a:solidFill>
                  <a:latin typeface="Helios Bold"/>
                  <a:ea typeface="Helios Bold"/>
                  <a:cs typeface="Helios Bold"/>
                  <a:sym typeface="Helios Bold"/>
                </a:rPr>
                <a:t>Apoio constante às equipes médicas</a:t>
              </a:r>
            </a:p>
            <a:p>
              <a:pPr algn="l">
                <a:lnSpc>
                  <a:spcPts val="4479"/>
                </a:lnSpc>
              </a:pPr>
              <a:r>
                <a:rPr lang="en-US" sz="3199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Hoje, nos orgulhamos de ser reconhecidos como um parceiro confiável por clínicas, hospitais e profissionais de saúde.</a:t>
              </a:r>
            </a:p>
            <a:p>
              <a:pPr algn="l">
                <a:lnSpc>
                  <a:spcPts val="4479"/>
                </a:lnSpc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0">
            <a:off x="8333203" y="-1109791"/>
            <a:ext cx="1621594" cy="1621594"/>
          </a:xfrm>
          <a:custGeom>
            <a:avLst/>
            <a:gdLst/>
            <a:ahLst/>
            <a:cxnLst/>
            <a:rect r="r" b="b" t="t" l="l"/>
            <a:pathLst>
              <a:path h="1621594" w="1621594">
                <a:moveTo>
                  <a:pt x="0" y="0"/>
                </a:moveTo>
                <a:lnTo>
                  <a:pt x="1621594" y="0"/>
                </a:lnTo>
                <a:lnTo>
                  <a:pt x="1621594" y="1621594"/>
                </a:lnTo>
                <a:lnTo>
                  <a:pt x="0" y="16215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741543" y="8103756"/>
            <a:ext cx="5764383" cy="5764383"/>
          </a:xfrm>
          <a:custGeom>
            <a:avLst/>
            <a:gdLst/>
            <a:ahLst/>
            <a:cxnLst/>
            <a:rect r="r" b="b" t="t" l="l"/>
            <a:pathLst>
              <a:path h="5764383" w="5764383">
                <a:moveTo>
                  <a:pt x="0" y="0"/>
                </a:moveTo>
                <a:lnTo>
                  <a:pt x="5764383" y="0"/>
                </a:lnTo>
                <a:lnTo>
                  <a:pt x="5764383" y="5764383"/>
                </a:lnTo>
                <a:lnTo>
                  <a:pt x="0" y="57643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7095253" y="3312901"/>
            <a:ext cx="8461602" cy="8461602"/>
          </a:xfrm>
          <a:custGeom>
            <a:avLst/>
            <a:gdLst/>
            <a:ahLst/>
            <a:cxnLst/>
            <a:rect r="r" b="b" t="t" l="l"/>
            <a:pathLst>
              <a:path h="8461602" w="8461602">
                <a:moveTo>
                  <a:pt x="0" y="0"/>
                </a:moveTo>
                <a:lnTo>
                  <a:pt x="8461603" y="0"/>
                </a:lnTo>
                <a:lnTo>
                  <a:pt x="8461603" y="8461602"/>
                </a:lnTo>
                <a:lnTo>
                  <a:pt x="0" y="84616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3523075" y="1129253"/>
            <a:ext cx="4048966" cy="2823125"/>
          </a:xfrm>
          <a:custGeom>
            <a:avLst/>
            <a:gdLst/>
            <a:ahLst/>
            <a:cxnLst/>
            <a:rect r="r" b="b" t="t" l="l"/>
            <a:pathLst>
              <a:path h="2823125" w="4048966">
                <a:moveTo>
                  <a:pt x="0" y="0"/>
                </a:moveTo>
                <a:lnTo>
                  <a:pt x="4048966" y="0"/>
                </a:lnTo>
                <a:lnTo>
                  <a:pt x="4048966" y="2823125"/>
                </a:lnTo>
                <a:lnTo>
                  <a:pt x="0" y="282312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7077" t="0" r="-7077" b="-49323"/>
            </a:stretch>
          </a:blipFill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2733654"/>
            <a:chOff x="0" y="0"/>
            <a:chExt cx="24384000" cy="3644872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38768" r="0" b="38768"/>
            <a:stretch>
              <a:fillRect/>
            </a:stretch>
          </p:blipFill>
          <p:spPr>
            <a:xfrm flipH="false" flipV="false">
              <a:off x="0" y="0"/>
              <a:ext cx="24384000" cy="3644872"/>
            </a:xfrm>
            <a:prstGeom prst="rect">
              <a:avLst/>
            </a:prstGeom>
          </p:spPr>
        </p:pic>
      </p:grpSp>
      <p:grpSp>
        <p:nvGrpSpPr>
          <p:cNvPr name="Group 4" id="4"/>
          <p:cNvGrpSpPr/>
          <p:nvPr/>
        </p:nvGrpSpPr>
        <p:grpSpPr>
          <a:xfrm rot="0">
            <a:off x="1028700" y="1750015"/>
            <a:ext cx="15207143" cy="7760335"/>
            <a:chOff x="0" y="0"/>
            <a:chExt cx="20276190" cy="10347113"/>
          </a:xfrm>
        </p:grpSpPr>
        <p:sp>
          <p:nvSpPr>
            <p:cNvPr name="TextBox 5" id="5"/>
            <p:cNvSpPr txBox="true"/>
            <p:nvPr/>
          </p:nvSpPr>
          <p:spPr>
            <a:xfrm rot="0">
              <a:off x="0" y="-76200"/>
              <a:ext cx="20276190" cy="149436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9099"/>
                </a:lnSpc>
              </a:pPr>
              <a:r>
                <a:rPr lang="en-US" sz="6999" b="true">
                  <a:solidFill>
                    <a:srgbClr val="252D3E"/>
                  </a:solidFill>
                  <a:latin typeface="Klein Bold"/>
                  <a:ea typeface="Klein Bold"/>
                  <a:cs typeface="Klein Bold"/>
                  <a:sym typeface="Klein Bold"/>
                </a:rPr>
                <a:t>Área da atuação</a:t>
              </a:r>
            </a:p>
          </p:txBody>
        </p:sp>
        <p:sp>
          <p:nvSpPr>
            <p:cNvPr name="TextBox 6" id="6"/>
            <p:cNvSpPr txBox="true"/>
            <p:nvPr/>
          </p:nvSpPr>
          <p:spPr>
            <a:xfrm rot="0">
              <a:off x="0" y="2108411"/>
              <a:ext cx="18305761" cy="823870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479"/>
                </a:lnSpc>
              </a:pPr>
              <a:r>
                <a:rPr lang="en-US" sz="3199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Nossos produtos são desenvolvidos para atender às principais necessidades cirúrgicas de alta complexidade:</a:t>
              </a:r>
            </a:p>
            <a:p>
              <a:pPr algn="l">
                <a:lnSpc>
                  <a:spcPts val="4479"/>
                </a:lnSpc>
              </a:pPr>
            </a:p>
            <a:p>
              <a:pPr algn="l">
                <a:lnSpc>
                  <a:spcPts val="4479"/>
                </a:lnSpc>
              </a:pPr>
              <a:r>
                <a:rPr lang="en-US" sz="3199" b="true">
                  <a:solidFill>
                    <a:srgbClr val="2A2E3A"/>
                  </a:solidFill>
                  <a:latin typeface="Helios Bold"/>
                  <a:ea typeface="Helios Bold"/>
                  <a:cs typeface="Helios Bold"/>
                  <a:sym typeface="Helios Bold"/>
                </a:rPr>
                <a:t>Crânio:</a:t>
              </a:r>
              <a:r>
                <a:rPr lang="en-US" sz="3199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 Instrumentos neurocirúrgicos de última geração, que garantem precisão, confiabilidade e segurança.</a:t>
              </a:r>
            </a:p>
            <a:p>
              <a:pPr algn="l">
                <a:lnSpc>
                  <a:spcPts val="4479"/>
                </a:lnSpc>
              </a:pPr>
              <a:r>
                <a:rPr lang="en-US" sz="3199" b="true">
                  <a:solidFill>
                    <a:srgbClr val="2A2E3A"/>
                  </a:solidFill>
                  <a:latin typeface="Helios Bold"/>
                  <a:ea typeface="Helios Bold"/>
                  <a:cs typeface="Helios Bold"/>
                  <a:sym typeface="Helios Bold"/>
                </a:rPr>
                <a:t>Coluna:</a:t>
              </a:r>
              <a:r>
                <a:rPr lang="en-US" sz="3199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 Tecnologia</a:t>
              </a:r>
              <a:r>
                <a:rPr lang="en-US" sz="3199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s inovadoras que permitem procedimentos mais seguros e eficazes, focados em restauração de mobilidade e alívio da dor.</a:t>
              </a:r>
            </a:p>
            <a:p>
              <a:pPr algn="l">
                <a:lnSpc>
                  <a:spcPts val="4479"/>
                </a:lnSpc>
              </a:pPr>
              <a:r>
                <a:rPr lang="en-US" sz="3199" b="true">
                  <a:solidFill>
                    <a:srgbClr val="2A2E3A"/>
                  </a:solidFill>
                  <a:latin typeface="Helios Bold"/>
                  <a:ea typeface="Helios Bold"/>
                  <a:cs typeface="Helios Bold"/>
                  <a:sym typeface="Helios Bold"/>
                </a:rPr>
                <a:t>Tratamento da Dor: </a:t>
              </a:r>
              <a:r>
                <a:rPr lang="en-US" sz="3199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Soluções minimamente invasivas que devolvem qualidade de vida aos pacientes, reduzindo riscos e acelerando a recuperação.</a:t>
              </a:r>
            </a:p>
            <a:p>
              <a:pPr algn="l">
                <a:lnSpc>
                  <a:spcPts val="4479"/>
                </a:lnSpc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0">
            <a:off x="8333203" y="-1109791"/>
            <a:ext cx="1621594" cy="1621594"/>
          </a:xfrm>
          <a:custGeom>
            <a:avLst/>
            <a:gdLst/>
            <a:ahLst/>
            <a:cxnLst/>
            <a:rect r="r" b="b" t="t" l="l"/>
            <a:pathLst>
              <a:path h="1621594" w="1621594">
                <a:moveTo>
                  <a:pt x="0" y="0"/>
                </a:moveTo>
                <a:lnTo>
                  <a:pt x="1621594" y="0"/>
                </a:lnTo>
                <a:lnTo>
                  <a:pt x="1621594" y="1621594"/>
                </a:lnTo>
                <a:lnTo>
                  <a:pt x="0" y="16215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741543" y="8103756"/>
            <a:ext cx="5764383" cy="5764383"/>
          </a:xfrm>
          <a:custGeom>
            <a:avLst/>
            <a:gdLst/>
            <a:ahLst/>
            <a:cxnLst/>
            <a:rect r="r" b="b" t="t" l="l"/>
            <a:pathLst>
              <a:path h="5764383" w="5764383">
                <a:moveTo>
                  <a:pt x="0" y="0"/>
                </a:moveTo>
                <a:lnTo>
                  <a:pt x="5764383" y="0"/>
                </a:lnTo>
                <a:lnTo>
                  <a:pt x="5764383" y="5764383"/>
                </a:lnTo>
                <a:lnTo>
                  <a:pt x="0" y="57643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7095253" y="3312901"/>
            <a:ext cx="8461602" cy="8461602"/>
          </a:xfrm>
          <a:custGeom>
            <a:avLst/>
            <a:gdLst/>
            <a:ahLst/>
            <a:cxnLst/>
            <a:rect r="r" b="b" t="t" l="l"/>
            <a:pathLst>
              <a:path h="8461602" w="8461602">
                <a:moveTo>
                  <a:pt x="0" y="0"/>
                </a:moveTo>
                <a:lnTo>
                  <a:pt x="8461603" y="0"/>
                </a:lnTo>
                <a:lnTo>
                  <a:pt x="8461603" y="8461602"/>
                </a:lnTo>
                <a:lnTo>
                  <a:pt x="0" y="84616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3523075" y="1129253"/>
            <a:ext cx="4048966" cy="2823125"/>
          </a:xfrm>
          <a:custGeom>
            <a:avLst/>
            <a:gdLst/>
            <a:ahLst/>
            <a:cxnLst/>
            <a:rect r="r" b="b" t="t" l="l"/>
            <a:pathLst>
              <a:path h="2823125" w="4048966">
                <a:moveTo>
                  <a:pt x="0" y="0"/>
                </a:moveTo>
                <a:lnTo>
                  <a:pt x="4048966" y="0"/>
                </a:lnTo>
                <a:lnTo>
                  <a:pt x="4048966" y="2823125"/>
                </a:lnTo>
                <a:lnTo>
                  <a:pt x="0" y="282312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7077" t="0" r="-7077" b="-49323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2733654"/>
            <a:chOff x="0" y="0"/>
            <a:chExt cx="24384000" cy="3644872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38768" r="0" b="38768"/>
            <a:stretch>
              <a:fillRect/>
            </a:stretch>
          </p:blipFill>
          <p:spPr>
            <a:xfrm flipH="false" flipV="false">
              <a:off x="0" y="0"/>
              <a:ext cx="24384000" cy="3644872"/>
            </a:xfrm>
            <a:prstGeom prst="rect">
              <a:avLst/>
            </a:prstGeom>
          </p:spPr>
        </p:pic>
      </p:grpSp>
      <p:grpSp>
        <p:nvGrpSpPr>
          <p:cNvPr name="Group 4" id="4"/>
          <p:cNvGrpSpPr/>
          <p:nvPr/>
        </p:nvGrpSpPr>
        <p:grpSpPr>
          <a:xfrm rot="0">
            <a:off x="867404" y="1717936"/>
            <a:ext cx="15207143" cy="7179310"/>
            <a:chOff x="0" y="0"/>
            <a:chExt cx="20276190" cy="9572413"/>
          </a:xfrm>
        </p:grpSpPr>
        <p:sp>
          <p:nvSpPr>
            <p:cNvPr name="TextBox 5" id="5"/>
            <p:cNvSpPr txBox="true"/>
            <p:nvPr/>
          </p:nvSpPr>
          <p:spPr>
            <a:xfrm rot="0">
              <a:off x="0" y="-76200"/>
              <a:ext cx="20276190" cy="149436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9099"/>
                </a:lnSpc>
              </a:pPr>
              <a:r>
                <a:rPr lang="en-US" sz="6999" b="true">
                  <a:solidFill>
                    <a:srgbClr val="252D3E"/>
                  </a:solidFill>
                  <a:latin typeface="Klein Bold"/>
                  <a:ea typeface="Klein Bold"/>
                  <a:cs typeface="Klein Bold"/>
                  <a:sym typeface="Klein Bold"/>
                </a:rPr>
                <a:t>Inovação e tecnologia</a:t>
              </a:r>
            </a:p>
          </p:txBody>
        </p:sp>
        <p:sp>
          <p:nvSpPr>
            <p:cNvPr name="TextBox 6" id="6"/>
            <p:cNvSpPr txBox="true"/>
            <p:nvPr/>
          </p:nvSpPr>
          <p:spPr>
            <a:xfrm rot="0">
              <a:off x="0" y="2108411"/>
              <a:ext cx="18305761" cy="746400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479"/>
                </a:lnSpc>
              </a:pPr>
              <a:r>
                <a:rPr lang="en-US" sz="3199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A </a:t>
              </a:r>
              <a:r>
                <a:rPr lang="en-US" sz="3199" b="true">
                  <a:solidFill>
                    <a:srgbClr val="2A2E3A"/>
                  </a:solidFill>
                  <a:latin typeface="Helios Bold"/>
                  <a:ea typeface="Helios Bold"/>
                  <a:cs typeface="Helios Bold"/>
                  <a:sym typeface="Helios Bold"/>
                </a:rPr>
                <a:t>PS Hospitalar</a:t>
              </a:r>
              <a:r>
                <a:rPr lang="en-US" sz="3199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 alia experiência de mercado a tecnologia de ponta.</a:t>
              </a:r>
            </a:p>
            <a:p>
              <a:pPr algn="l">
                <a:lnSpc>
                  <a:spcPts val="4479"/>
                </a:lnSpc>
              </a:pPr>
            </a:p>
            <a:p>
              <a:pPr algn="l" marL="690879" indent="-345439" lvl="1">
                <a:lnSpc>
                  <a:spcPts val="4479"/>
                </a:lnSpc>
                <a:buFont typeface="Arial"/>
                <a:buChar char="•"/>
              </a:pPr>
              <a:r>
                <a:rPr lang="en-US" sz="3199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Investimos em pesquisa e desenvolvimento.</a:t>
              </a:r>
            </a:p>
            <a:p>
              <a:pPr algn="l" marL="690879" indent="-345439" lvl="1">
                <a:lnSpc>
                  <a:spcPts val="4479"/>
                </a:lnSpc>
                <a:buFont typeface="Arial"/>
                <a:buChar char="•"/>
              </a:pPr>
              <a:r>
                <a:rPr lang="en-US" sz="3199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Acompanhamos de perto as tendências globais em cirurgia.</a:t>
              </a:r>
            </a:p>
            <a:p>
              <a:pPr algn="l" marL="690879" indent="-345439" lvl="1">
                <a:lnSpc>
                  <a:spcPts val="4479"/>
                </a:lnSpc>
                <a:buFont typeface="Arial"/>
                <a:buChar char="•"/>
              </a:pPr>
              <a:r>
                <a:rPr lang="en-US" sz="3199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Oferecem</a:t>
              </a:r>
              <a:r>
                <a:rPr lang="en-US" sz="3199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o</a:t>
              </a:r>
              <a:r>
                <a:rPr lang="en-US" sz="3199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s instr</a:t>
              </a:r>
              <a:r>
                <a:rPr lang="en-US" sz="3199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u</a:t>
              </a:r>
              <a:r>
                <a:rPr lang="en-US" sz="3199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mento</a:t>
              </a:r>
              <a:r>
                <a:rPr lang="en-US" sz="3199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s de alto padrão para que cada procedimento seja mais eficiente, seguro e minimamente invasivo.</a:t>
              </a:r>
            </a:p>
            <a:p>
              <a:pPr algn="l">
                <a:lnSpc>
                  <a:spcPts val="4479"/>
                </a:lnSpc>
              </a:pPr>
            </a:p>
            <a:p>
              <a:pPr algn="l">
                <a:lnSpc>
                  <a:spcPts val="4479"/>
                </a:lnSpc>
              </a:pPr>
              <a:r>
                <a:rPr lang="en-US" sz="3199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Nosso foco é claro: apoiar médicos e pacientes na busca por resultados de excelência.</a:t>
              </a:r>
            </a:p>
            <a:p>
              <a:pPr algn="l">
                <a:lnSpc>
                  <a:spcPts val="4479"/>
                </a:lnSpc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0">
            <a:off x="8333203" y="-1109791"/>
            <a:ext cx="1621594" cy="1621594"/>
          </a:xfrm>
          <a:custGeom>
            <a:avLst/>
            <a:gdLst/>
            <a:ahLst/>
            <a:cxnLst/>
            <a:rect r="r" b="b" t="t" l="l"/>
            <a:pathLst>
              <a:path h="1621594" w="1621594">
                <a:moveTo>
                  <a:pt x="0" y="0"/>
                </a:moveTo>
                <a:lnTo>
                  <a:pt x="1621594" y="0"/>
                </a:lnTo>
                <a:lnTo>
                  <a:pt x="1621594" y="1621594"/>
                </a:lnTo>
                <a:lnTo>
                  <a:pt x="0" y="16215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741543" y="8103756"/>
            <a:ext cx="5764383" cy="5764383"/>
          </a:xfrm>
          <a:custGeom>
            <a:avLst/>
            <a:gdLst/>
            <a:ahLst/>
            <a:cxnLst/>
            <a:rect r="r" b="b" t="t" l="l"/>
            <a:pathLst>
              <a:path h="5764383" w="5764383">
                <a:moveTo>
                  <a:pt x="0" y="0"/>
                </a:moveTo>
                <a:lnTo>
                  <a:pt x="5764383" y="0"/>
                </a:lnTo>
                <a:lnTo>
                  <a:pt x="5764383" y="5764383"/>
                </a:lnTo>
                <a:lnTo>
                  <a:pt x="0" y="57643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7095253" y="3312901"/>
            <a:ext cx="8461602" cy="8461602"/>
          </a:xfrm>
          <a:custGeom>
            <a:avLst/>
            <a:gdLst/>
            <a:ahLst/>
            <a:cxnLst/>
            <a:rect r="r" b="b" t="t" l="l"/>
            <a:pathLst>
              <a:path h="8461602" w="8461602">
                <a:moveTo>
                  <a:pt x="0" y="0"/>
                </a:moveTo>
                <a:lnTo>
                  <a:pt x="8461603" y="0"/>
                </a:lnTo>
                <a:lnTo>
                  <a:pt x="8461603" y="8461602"/>
                </a:lnTo>
                <a:lnTo>
                  <a:pt x="0" y="84616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3523075" y="1129253"/>
            <a:ext cx="4048966" cy="2823125"/>
          </a:xfrm>
          <a:custGeom>
            <a:avLst/>
            <a:gdLst/>
            <a:ahLst/>
            <a:cxnLst/>
            <a:rect r="r" b="b" t="t" l="l"/>
            <a:pathLst>
              <a:path h="2823125" w="4048966">
                <a:moveTo>
                  <a:pt x="0" y="0"/>
                </a:moveTo>
                <a:lnTo>
                  <a:pt x="4048966" y="0"/>
                </a:lnTo>
                <a:lnTo>
                  <a:pt x="4048966" y="2823125"/>
                </a:lnTo>
                <a:lnTo>
                  <a:pt x="0" y="282312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7077" t="0" r="-7077" b="-49323"/>
            </a:stretch>
          </a:blipFill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2733654"/>
            <a:chOff x="0" y="0"/>
            <a:chExt cx="24384000" cy="3644872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38768" r="0" b="38768"/>
            <a:stretch>
              <a:fillRect/>
            </a:stretch>
          </p:blipFill>
          <p:spPr>
            <a:xfrm flipH="false" flipV="false">
              <a:off x="0" y="0"/>
              <a:ext cx="24384000" cy="3644872"/>
            </a:xfrm>
            <a:prstGeom prst="rect">
              <a:avLst/>
            </a:prstGeom>
          </p:spPr>
        </p:pic>
      </p:grpSp>
      <p:grpSp>
        <p:nvGrpSpPr>
          <p:cNvPr name="Group 4" id="4"/>
          <p:cNvGrpSpPr/>
          <p:nvPr/>
        </p:nvGrpSpPr>
        <p:grpSpPr>
          <a:xfrm rot="0">
            <a:off x="867404" y="1703649"/>
            <a:ext cx="15207143" cy="7207885"/>
            <a:chOff x="0" y="0"/>
            <a:chExt cx="20276190" cy="9610513"/>
          </a:xfrm>
        </p:grpSpPr>
        <p:sp>
          <p:nvSpPr>
            <p:cNvPr name="TextBox 5" id="5"/>
            <p:cNvSpPr txBox="true"/>
            <p:nvPr/>
          </p:nvSpPr>
          <p:spPr>
            <a:xfrm rot="0">
              <a:off x="0" y="-76200"/>
              <a:ext cx="20276190" cy="149436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9099"/>
                </a:lnSpc>
              </a:pPr>
              <a:r>
                <a:rPr lang="en-US" sz="6999" b="true">
                  <a:solidFill>
                    <a:srgbClr val="252D3E"/>
                  </a:solidFill>
                  <a:latin typeface="Klein Bold"/>
                  <a:ea typeface="Klein Bold"/>
                  <a:cs typeface="Klein Bold"/>
                  <a:sym typeface="Klein Bold"/>
                </a:rPr>
                <a:t>Nossa equipe</a:t>
              </a:r>
            </a:p>
          </p:txBody>
        </p:sp>
        <p:sp>
          <p:nvSpPr>
            <p:cNvPr name="TextBox 6" id="6"/>
            <p:cNvSpPr txBox="true"/>
            <p:nvPr/>
          </p:nvSpPr>
          <p:spPr>
            <a:xfrm rot="0">
              <a:off x="0" y="2108411"/>
              <a:ext cx="18305761" cy="750210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479"/>
                </a:lnSpc>
              </a:pPr>
              <a:r>
                <a:rPr lang="en-US" sz="3199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A força da </a:t>
              </a:r>
              <a:r>
                <a:rPr lang="en-US" sz="3199" b="true">
                  <a:solidFill>
                    <a:srgbClr val="2A2E3A"/>
                  </a:solidFill>
                  <a:latin typeface="Helios Bold"/>
                  <a:ea typeface="Helios Bold"/>
                  <a:cs typeface="Helios Bold"/>
                  <a:sym typeface="Helios Bold"/>
                </a:rPr>
                <a:t>PS Hospitalar</a:t>
              </a:r>
              <a:r>
                <a:rPr lang="en-US" sz="3199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 está em sua equipe. Reunimos profissionais com longa experiência e novos talentos, criando um ambiente colaborativo, inovador e em constante aprendizado.</a:t>
              </a:r>
            </a:p>
            <a:p>
              <a:pPr algn="l">
                <a:lnSpc>
                  <a:spcPts val="4479"/>
                </a:lnSpc>
              </a:pPr>
            </a:p>
            <a:p>
              <a:pPr algn="l">
                <a:lnSpc>
                  <a:spcPts val="4479"/>
                </a:lnSpc>
              </a:pPr>
              <a:r>
                <a:rPr lang="en-US" sz="3199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No</a:t>
              </a:r>
              <a:r>
                <a:rPr lang="en-US" sz="3199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sso time trabalha lado a lado com especialistas, sempre guiado por:</a:t>
              </a:r>
            </a:p>
            <a:p>
              <a:pPr algn="l">
                <a:lnSpc>
                  <a:spcPts val="4479"/>
                </a:lnSpc>
              </a:pPr>
            </a:p>
            <a:p>
              <a:pPr algn="l" marL="690879" indent="-345439" lvl="1">
                <a:lnSpc>
                  <a:spcPts val="4479"/>
                </a:lnSpc>
                <a:buFont typeface="Arial"/>
                <a:buChar char="•"/>
              </a:pPr>
              <a:r>
                <a:rPr lang="en-US" b="true" sz="3199">
                  <a:solidFill>
                    <a:srgbClr val="2A2E3A"/>
                  </a:solidFill>
                  <a:latin typeface="Helios Bold"/>
                  <a:ea typeface="Helios Bold"/>
                  <a:cs typeface="Helios Bold"/>
                  <a:sym typeface="Helios Bold"/>
                </a:rPr>
                <a:t>Compr</a:t>
              </a:r>
              <a:r>
                <a:rPr lang="en-US" b="true" sz="3199">
                  <a:solidFill>
                    <a:srgbClr val="2A2E3A"/>
                  </a:solidFill>
                  <a:latin typeface="Helios Bold"/>
                  <a:ea typeface="Helios Bold"/>
                  <a:cs typeface="Helios Bold"/>
                  <a:sym typeface="Helios Bold"/>
                </a:rPr>
                <a:t>omisso com a saúde</a:t>
              </a:r>
            </a:p>
            <a:p>
              <a:pPr algn="l" marL="690879" indent="-345439" lvl="1">
                <a:lnSpc>
                  <a:spcPts val="4479"/>
                </a:lnSpc>
                <a:buFont typeface="Arial"/>
                <a:buChar char="•"/>
              </a:pPr>
              <a:r>
                <a:rPr lang="en-US" b="true" sz="3199">
                  <a:solidFill>
                    <a:srgbClr val="2A2E3A"/>
                  </a:solidFill>
                  <a:latin typeface="Helios Bold"/>
                  <a:ea typeface="Helios Bold"/>
                  <a:cs typeface="Helios Bold"/>
                  <a:sym typeface="Helios Bold"/>
                </a:rPr>
                <a:t>Paixão pela inovação</a:t>
              </a:r>
            </a:p>
            <a:p>
              <a:pPr algn="l" marL="690879" indent="-345439" lvl="1">
                <a:lnSpc>
                  <a:spcPts val="4479"/>
                </a:lnSpc>
                <a:buFont typeface="Arial"/>
                <a:buChar char="•"/>
              </a:pPr>
              <a:r>
                <a:rPr lang="en-US" b="true" sz="3199">
                  <a:solidFill>
                    <a:srgbClr val="2A2E3A"/>
                  </a:solidFill>
                  <a:latin typeface="Helios Bold"/>
                  <a:ea typeface="Helios Bold"/>
                  <a:cs typeface="Helios Bold"/>
                  <a:sym typeface="Helios Bold"/>
                </a:rPr>
                <a:t>Dedicação a resultados consistentes</a:t>
              </a:r>
            </a:p>
            <a:p>
              <a:pPr algn="l">
                <a:lnSpc>
                  <a:spcPts val="4479"/>
                </a:lnSpc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0">
            <a:off x="8333203" y="-1109791"/>
            <a:ext cx="1621594" cy="1621594"/>
          </a:xfrm>
          <a:custGeom>
            <a:avLst/>
            <a:gdLst/>
            <a:ahLst/>
            <a:cxnLst/>
            <a:rect r="r" b="b" t="t" l="l"/>
            <a:pathLst>
              <a:path h="1621594" w="1621594">
                <a:moveTo>
                  <a:pt x="0" y="0"/>
                </a:moveTo>
                <a:lnTo>
                  <a:pt x="1621594" y="0"/>
                </a:lnTo>
                <a:lnTo>
                  <a:pt x="1621594" y="1621594"/>
                </a:lnTo>
                <a:lnTo>
                  <a:pt x="0" y="16215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741543" y="8103756"/>
            <a:ext cx="5764383" cy="5764383"/>
          </a:xfrm>
          <a:custGeom>
            <a:avLst/>
            <a:gdLst/>
            <a:ahLst/>
            <a:cxnLst/>
            <a:rect r="r" b="b" t="t" l="l"/>
            <a:pathLst>
              <a:path h="5764383" w="5764383">
                <a:moveTo>
                  <a:pt x="0" y="0"/>
                </a:moveTo>
                <a:lnTo>
                  <a:pt x="5764383" y="0"/>
                </a:lnTo>
                <a:lnTo>
                  <a:pt x="5764383" y="5764383"/>
                </a:lnTo>
                <a:lnTo>
                  <a:pt x="0" y="57643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7095253" y="3312901"/>
            <a:ext cx="8461602" cy="8461602"/>
          </a:xfrm>
          <a:custGeom>
            <a:avLst/>
            <a:gdLst/>
            <a:ahLst/>
            <a:cxnLst/>
            <a:rect r="r" b="b" t="t" l="l"/>
            <a:pathLst>
              <a:path h="8461602" w="8461602">
                <a:moveTo>
                  <a:pt x="0" y="0"/>
                </a:moveTo>
                <a:lnTo>
                  <a:pt x="8461603" y="0"/>
                </a:lnTo>
                <a:lnTo>
                  <a:pt x="8461603" y="8461602"/>
                </a:lnTo>
                <a:lnTo>
                  <a:pt x="0" y="84616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3523075" y="1129253"/>
            <a:ext cx="4048966" cy="2823125"/>
          </a:xfrm>
          <a:custGeom>
            <a:avLst/>
            <a:gdLst/>
            <a:ahLst/>
            <a:cxnLst/>
            <a:rect r="r" b="b" t="t" l="l"/>
            <a:pathLst>
              <a:path h="2823125" w="4048966">
                <a:moveTo>
                  <a:pt x="0" y="0"/>
                </a:moveTo>
                <a:lnTo>
                  <a:pt x="4048966" y="0"/>
                </a:lnTo>
                <a:lnTo>
                  <a:pt x="4048966" y="2823125"/>
                </a:lnTo>
                <a:lnTo>
                  <a:pt x="0" y="282312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7077" t="0" r="-7077" b="-49323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2733654"/>
            <a:chOff x="0" y="0"/>
            <a:chExt cx="24384000" cy="3644872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38768" r="0" b="38768"/>
            <a:stretch>
              <a:fillRect/>
            </a:stretch>
          </p:blipFill>
          <p:spPr>
            <a:xfrm flipH="false" flipV="false">
              <a:off x="0" y="0"/>
              <a:ext cx="24384000" cy="3644872"/>
            </a:xfrm>
            <a:prstGeom prst="rect">
              <a:avLst/>
            </a:prstGeom>
          </p:spPr>
        </p:pic>
      </p:grpSp>
      <p:grpSp>
        <p:nvGrpSpPr>
          <p:cNvPr name="Group 4" id="4"/>
          <p:cNvGrpSpPr/>
          <p:nvPr/>
        </p:nvGrpSpPr>
        <p:grpSpPr>
          <a:xfrm rot="0">
            <a:off x="647286" y="1758135"/>
            <a:ext cx="16993429" cy="4388485"/>
            <a:chOff x="0" y="0"/>
            <a:chExt cx="22657905" cy="5851313"/>
          </a:xfrm>
        </p:grpSpPr>
        <p:sp>
          <p:nvSpPr>
            <p:cNvPr name="TextBox 5" id="5"/>
            <p:cNvSpPr txBox="true"/>
            <p:nvPr/>
          </p:nvSpPr>
          <p:spPr>
            <a:xfrm rot="0">
              <a:off x="0" y="-76200"/>
              <a:ext cx="22657905" cy="303106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9099"/>
                </a:lnSpc>
              </a:pPr>
              <a:r>
                <a:rPr lang="en-US" sz="6999" b="true">
                  <a:solidFill>
                    <a:srgbClr val="252D3E"/>
                  </a:solidFill>
                  <a:latin typeface="Klein Bold"/>
                  <a:ea typeface="Klein Bold"/>
                  <a:cs typeface="Klein Bold"/>
                  <a:sym typeface="Klein Bold"/>
                </a:rPr>
                <a:t>Portifólio de Produtos</a:t>
              </a:r>
            </a:p>
            <a:p>
              <a:pPr algn="l">
                <a:lnSpc>
                  <a:spcPts val="9099"/>
                </a:lnSpc>
              </a:pPr>
            </a:p>
          </p:txBody>
        </p:sp>
        <p:sp>
          <p:nvSpPr>
            <p:cNvPr name="TextBox 6" id="6"/>
            <p:cNvSpPr txBox="true"/>
            <p:nvPr/>
          </p:nvSpPr>
          <p:spPr>
            <a:xfrm rot="0">
              <a:off x="0" y="3645111"/>
              <a:ext cx="20456022" cy="220620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479"/>
                </a:lnSpc>
              </a:pPr>
              <a:r>
                <a:rPr lang="en-US" sz="3199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NEUROCIRURGIA – CRANIO </a:t>
              </a:r>
            </a:p>
            <a:p>
              <a:pPr algn="l">
                <a:lnSpc>
                  <a:spcPts val="4479"/>
                </a:lnSpc>
              </a:pPr>
            </a:p>
            <a:p>
              <a:pPr algn="l">
                <a:lnSpc>
                  <a:spcPts val="4479"/>
                </a:lnSpc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0">
            <a:off x="8333203" y="-1109791"/>
            <a:ext cx="1621594" cy="1621594"/>
          </a:xfrm>
          <a:custGeom>
            <a:avLst/>
            <a:gdLst/>
            <a:ahLst/>
            <a:cxnLst/>
            <a:rect r="r" b="b" t="t" l="l"/>
            <a:pathLst>
              <a:path h="1621594" w="1621594">
                <a:moveTo>
                  <a:pt x="0" y="0"/>
                </a:moveTo>
                <a:lnTo>
                  <a:pt x="1621594" y="0"/>
                </a:lnTo>
                <a:lnTo>
                  <a:pt x="1621594" y="1621594"/>
                </a:lnTo>
                <a:lnTo>
                  <a:pt x="0" y="16215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741543" y="8103756"/>
            <a:ext cx="5764383" cy="5764383"/>
          </a:xfrm>
          <a:custGeom>
            <a:avLst/>
            <a:gdLst/>
            <a:ahLst/>
            <a:cxnLst/>
            <a:rect r="r" b="b" t="t" l="l"/>
            <a:pathLst>
              <a:path h="5764383" w="5764383">
                <a:moveTo>
                  <a:pt x="0" y="0"/>
                </a:moveTo>
                <a:lnTo>
                  <a:pt x="5764383" y="0"/>
                </a:lnTo>
                <a:lnTo>
                  <a:pt x="5764383" y="5764383"/>
                </a:lnTo>
                <a:lnTo>
                  <a:pt x="0" y="57643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7095253" y="3312901"/>
            <a:ext cx="8461602" cy="8461602"/>
          </a:xfrm>
          <a:custGeom>
            <a:avLst/>
            <a:gdLst/>
            <a:ahLst/>
            <a:cxnLst/>
            <a:rect r="r" b="b" t="t" l="l"/>
            <a:pathLst>
              <a:path h="8461602" w="8461602">
                <a:moveTo>
                  <a:pt x="0" y="0"/>
                </a:moveTo>
                <a:lnTo>
                  <a:pt x="8461603" y="0"/>
                </a:lnTo>
                <a:lnTo>
                  <a:pt x="8461603" y="8461602"/>
                </a:lnTo>
                <a:lnTo>
                  <a:pt x="0" y="84616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3523075" y="1129253"/>
            <a:ext cx="4048966" cy="2823125"/>
          </a:xfrm>
          <a:custGeom>
            <a:avLst/>
            <a:gdLst/>
            <a:ahLst/>
            <a:cxnLst/>
            <a:rect r="r" b="b" t="t" l="l"/>
            <a:pathLst>
              <a:path h="2823125" w="4048966">
                <a:moveTo>
                  <a:pt x="0" y="0"/>
                </a:moveTo>
                <a:lnTo>
                  <a:pt x="4048966" y="0"/>
                </a:lnTo>
                <a:lnTo>
                  <a:pt x="4048966" y="2823125"/>
                </a:lnTo>
                <a:lnTo>
                  <a:pt x="0" y="282312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7077" t="0" r="-7077" b="-49323"/>
            </a:stretch>
          </a:blipFill>
        </p:spPr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2733654"/>
            <a:chOff x="0" y="0"/>
            <a:chExt cx="24384000" cy="3644872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38768" r="0" b="38768"/>
            <a:stretch>
              <a:fillRect/>
            </a:stretch>
          </p:blipFill>
          <p:spPr>
            <a:xfrm flipH="false" flipV="false">
              <a:off x="0" y="0"/>
              <a:ext cx="24384000" cy="3644872"/>
            </a:xfrm>
            <a:prstGeom prst="rect">
              <a:avLst/>
            </a:prstGeom>
          </p:spPr>
        </p:pic>
      </p:grpSp>
      <p:sp>
        <p:nvSpPr>
          <p:cNvPr name="TextBox 4" id="4"/>
          <p:cNvSpPr txBox="true"/>
          <p:nvPr/>
        </p:nvSpPr>
        <p:spPr>
          <a:xfrm rot="0">
            <a:off x="578613" y="1811317"/>
            <a:ext cx="16993429" cy="7334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850"/>
              </a:lnSpc>
            </a:pPr>
            <a:r>
              <a:rPr lang="en-US" sz="4500" b="true">
                <a:solidFill>
                  <a:srgbClr val="252D3E"/>
                </a:solidFill>
                <a:latin typeface="Klein Bold"/>
                <a:ea typeface="Klein Bold"/>
                <a:cs typeface="Klein Bold"/>
                <a:sym typeface="Klein Bold"/>
              </a:rPr>
              <a:t>PINOS PARA FIXAÇÃO DE CABEÇA - MAYFIELD®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8333203" y="-1109791"/>
            <a:ext cx="1621594" cy="1621594"/>
          </a:xfrm>
          <a:custGeom>
            <a:avLst/>
            <a:gdLst/>
            <a:ahLst/>
            <a:cxnLst/>
            <a:rect r="r" b="b" t="t" l="l"/>
            <a:pathLst>
              <a:path h="1621594" w="1621594">
                <a:moveTo>
                  <a:pt x="0" y="0"/>
                </a:moveTo>
                <a:lnTo>
                  <a:pt x="1621594" y="0"/>
                </a:lnTo>
                <a:lnTo>
                  <a:pt x="1621594" y="1621594"/>
                </a:lnTo>
                <a:lnTo>
                  <a:pt x="0" y="16215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3741543" y="8103756"/>
            <a:ext cx="5764383" cy="5764383"/>
          </a:xfrm>
          <a:custGeom>
            <a:avLst/>
            <a:gdLst/>
            <a:ahLst/>
            <a:cxnLst/>
            <a:rect r="r" b="b" t="t" l="l"/>
            <a:pathLst>
              <a:path h="5764383" w="5764383">
                <a:moveTo>
                  <a:pt x="0" y="0"/>
                </a:moveTo>
                <a:lnTo>
                  <a:pt x="5764383" y="0"/>
                </a:lnTo>
                <a:lnTo>
                  <a:pt x="5764383" y="5764383"/>
                </a:lnTo>
                <a:lnTo>
                  <a:pt x="0" y="57643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7095253" y="3312901"/>
            <a:ext cx="8461602" cy="8461602"/>
          </a:xfrm>
          <a:custGeom>
            <a:avLst/>
            <a:gdLst/>
            <a:ahLst/>
            <a:cxnLst/>
            <a:rect r="r" b="b" t="t" l="l"/>
            <a:pathLst>
              <a:path h="8461602" w="8461602">
                <a:moveTo>
                  <a:pt x="0" y="0"/>
                </a:moveTo>
                <a:lnTo>
                  <a:pt x="8461603" y="0"/>
                </a:lnTo>
                <a:lnTo>
                  <a:pt x="8461603" y="8461602"/>
                </a:lnTo>
                <a:lnTo>
                  <a:pt x="0" y="84616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523075" y="1129253"/>
            <a:ext cx="4048966" cy="2823125"/>
          </a:xfrm>
          <a:custGeom>
            <a:avLst/>
            <a:gdLst/>
            <a:ahLst/>
            <a:cxnLst/>
            <a:rect r="r" b="b" t="t" l="l"/>
            <a:pathLst>
              <a:path h="2823125" w="4048966">
                <a:moveTo>
                  <a:pt x="0" y="0"/>
                </a:moveTo>
                <a:lnTo>
                  <a:pt x="4048966" y="0"/>
                </a:lnTo>
                <a:lnTo>
                  <a:pt x="4048966" y="2823125"/>
                </a:lnTo>
                <a:lnTo>
                  <a:pt x="0" y="282312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7077" t="0" r="-7077" b="-49323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4353667" y="4506278"/>
            <a:ext cx="2183884" cy="5261956"/>
          </a:xfrm>
          <a:custGeom>
            <a:avLst/>
            <a:gdLst/>
            <a:ahLst/>
            <a:cxnLst/>
            <a:rect r="r" b="b" t="t" l="l"/>
            <a:pathLst>
              <a:path h="5261956" w="2183884">
                <a:moveTo>
                  <a:pt x="0" y="0"/>
                </a:moveTo>
                <a:lnTo>
                  <a:pt x="2183884" y="0"/>
                </a:lnTo>
                <a:lnTo>
                  <a:pt x="2183884" y="5261956"/>
                </a:lnTo>
                <a:lnTo>
                  <a:pt x="0" y="526195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0230271" y="4506278"/>
            <a:ext cx="2147428" cy="5117702"/>
          </a:xfrm>
          <a:custGeom>
            <a:avLst/>
            <a:gdLst/>
            <a:ahLst/>
            <a:cxnLst/>
            <a:rect r="r" b="b" t="t" l="l"/>
            <a:pathLst>
              <a:path h="5117702" w="2147428">
                <a:moveTo>
                  <a:pt x="0" y="0"/>
                </a:moveTo>
                <a:lnTo>
                  <a:pt x="2147428" y="0"/>
                </a:lnTo>
                <a:lnTo>
                  <a:pt x="2147428" y="5117701"/>
                </a:lnTo>
                <a:lnTo>
                  <a:pt x="0" y="511770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4353667" y="3635830"/>
            <a:ext cx="2246948" cy="5568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480"/>
              </a:lnSpc>
            </a:pPr>
            <a:r>
              <a:rPr lang="en-US" sz="32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Descartável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9807564" y="3635830"/>
            <a:ext cx="3443486" cy="5568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480"/>
              </a:lnSpc>
            </a:pPr>
            <a:r>
              <a:rPr lang="en-US" sz="32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Radiotransparente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DAGzJrJ3Me8</dc:identifier>
  <dcterms:modified xsi:type="dcterms:W3CDTF">2011-08-01T06:04:30Z</dcterms:modified>
  <cp:revision>1</cp:revision>
  <dc:title>PS HOSPITALAR - NEUROCIRURGIA - CRANIO</dc:title>
</cp:coreProperties>
</file>