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8288000" cy="10287000"/>
  <p:notesSz cx="6858000" cy="9144000"/>
  <p:embeddedFontLst>
    <p:embeddedFont>
      <p:font typeface="Archivo Black" charset="1" panose="020B0A03020202020B04"/>
      <p:regular r:id="rId32"/>
    </p:embeddedFont>
    <p:embeddedFont>
      <p:font typeface="Klein Bold" charset="1" panose="02000503060000020004"/>
      <p:regular r:id="rId33"/>
    </p:embeddedFont>
    <p:embeddedFont>
      <p:font typeface="Arial Unicode" charset="1" panose="020B0604020202020204"/>
      <p:regular r:id="rId34"/>
    </p:embeddedFont>
    <p:embeddedFont>
      <p:font typeface="Helios" charset="1" panose="020B0504020202020204"/>
      <p:regular r:id="rId35"/>
    </p:embeddedFont>
    <p:embeddedFont>
      <p:font typeface="Helios Bold" charset="1" panose="020B0704020202020204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2" Target="../media/image10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8.pn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jpe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png" Type="http://schemas.openxmlformats.org/officeDocument/2006/relationships/image"/><Relationship Id="rId12" Target="../media/image35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https://pshospitalar.com.br/?utm_source=chatgpt.com" TargetMode="External" Type="http://schemas.openxmlformats.org/officeDocument/2006/relationships/hyperlink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44524"/>
            <a:ext cx="18256674" cy="12171116"/>
          </a:xfrm>
          <a:custGeom>
            <a:avLst/>
            <a:gdLst/>
            <a:ahLst/>
            <a:cxnLst/>
            <a:rect r="r" b="b" t="t" l="l"/>
            <a:pathLst>
              <a:path h="12171116" w="18256674">
                <a:moveTo>
                  <a:pt x="0" y="0"/>
                </a:moveTo>
                <a:lnTo>
                  <a:pt x="18256674" y="0"/>
                </a:lnTo>
                <a:lnTo>
                  <a:pt x="18256674" y="12171115"/>
                </a:lnTo>
                <a:lnTo>
                  <a:pt x="0" y="12171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466927" y="-4280359"/>
            <a:ext cx="10812392" cy="10812392"/>
          </a:xfrm>
          <a:custGeom>
            <a:avLst/>
            <a:gdLst/>
            <a:ahLst/>
            <a:cxnLst/>
            <a:rect r="r" b="b" t="t" l="l"/>
            <a:pathLst>
              <a:path h="10812392" w="10812392">
                <a:moveTo>
                  <a:pt x="0" y="0"/>
                </a:moveTo>
                <a:lnTo>
                  <a:pt x="10812393" y="0"/>
                </a:lnTo>
                <a:lnTo>
                  <a:pt x="10812393" y="10812392"/>
                </a:lnTo>
                <a:lnTo>
                  <a:pt x="0" y="10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07200" y="4432068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7078" y="7902203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28187" y="1343114"/>
            <a:ext cx="5933717" cy="6177909"/>
          </a:xfrm>
          <a:custGeom>
            <a:avLst/>
            <a:gdLst/>
            <a:ahLst/>
            <a:cxnLst/>
            <a:rect r="r" b="b" t="t" l="l"/>
            <a:pathLst>
              <a:path h="6177909" w="5933717">
                <a:moveTo>
                  <a:pt x="0" y="0"/>
                </a:moveTo>
                <a:lnTo>
                  <a:pt x="5933716" y="0"/>
                </a:lnTo>
                <a:lnTo>
                  <a:pt x="5933716" y="6177909"/>
                </a:lnTo>
                <a:lnTo>
                  <a:pt x="0" y="6177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65133">
            <a:off x="13778162" y="8425213"/>
            <a:ext cx="3662880" cy="904947"/>
          </a:xfrm>
          <a:custGeom>
            <a:avLst/>
            <a:gdLst/>
            <a:ahLst/>
            <a:cxnLst/>
            <a:rect r="r" b="b" t="t" l="l"/>
            <a:pathLst>
              <a:path h="904947" w="3662880">
                <a:moveTo>
                  <a:pt x="0" y="0"/>
                </a:moveTo>
                <a:lnTo>
                  <a:pt x="3662881" y="0"/>
                </a:lnTo>
                <a:lnTo>
                  <a:pt x="3662881" y="904947"/>
                </a:lnTo>
                <a:lnTo>
                  <a:pt x="0" y="904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30790" y="7968878"/>
            <a:ext cx="12528510" cy="596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99"/>
              </a:lnSpc>
            </a:pPr>
            <a:r>
              <a:rPr lang="en-US" sz="4410" spc="-57">
                <a:solidFill>
                  <a:srgbClr val="001B39"/>
                </a:solidFill>
                <a:latin typeface="Archivo Black"/>
                <a:ea typeface="Archivo Black"/>
                <a:cs typeface="Archivo Black"/>
                <a:sym typeface="Archivo Black"/>
              </a:rPr>
              <a:t>"</a:t>
            </a:r>
            <a:r>
              <a:rPr lang="en-US" sz="4410" spc="-57">
                <a:solidFill>
                  <a:srgbClr val="001B39"/>
                </a:solidFill>
                <a:latin typeface="Archivo Black"/>
                <a:ea typeface="Archivo Black"/>
                <a:cs typeface="Archivo Black"/>
                <a:sym typeface="Archivo Black"/>
              </a:rPr>
              <a:t>Duas décadas de excelência cirúrgica"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CABO PARA PINÇA BIPOLAR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361524" y="4176521"/>
            <a:ext cx="3943234" cy="4452420"/>
          </a:xfrm>
          <a:custGeom>
            <a:avLst/>
            <a:gdLst/>
            <a:ahLst/>
            <a:cxnLst/>
            <a:rect r="r" b="b" t="t" l="l"/>
            <a:pathLst>
              <a:path h="4452420" w="3943234">
                <a:moveTo>
                  <a:pt x="0" y="0"/>
                </a:moveTo>
                <a:lnTo>
                  <a:pt x="3943234" y="0"/>
                </a:lnTo>
                <a:lnTo>
                  <a:pt x="3943234" y="4452421"/>
                </a:lnTo>
                <a:lnTo>
                  <a:pt x="0" y="4452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71849" y="3593986"/>
            <a:ext cx="9876777" cy="4509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Acessório exclusivo para uso com a </a:t>
            </a:r>
            <a:r>
              <a:rPr lang="en-US" sz="3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PINÇA BIPOLAR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, vendido separadamente;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Fabricado com fio de cobre revestido com polímero com 3 metros de comprimento e conector de 45 graus;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Esterilizado por Óxido de Etileno (ETO);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Produto estéril.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PINÇA BIPOLAR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55478" y="4112621"/>
            <a:ext cx="5966021" cy="2939235"/>
          </a:xfrm>
          <a:custGeom>
            <a:avLst/>
            <a:gdLst/>
            <a:ahLst/>
            <a:cxnLst/>
            <a:rect r="r" b="b" t="t" l="l"/>
            <a:pathLst>
              <a:path h="2939235" w="5966021">
                <a:moveTo>
                  <a:pt x="0" y="0"/>
                </a:moveTo>
                <a:lnTo>
                  <a:pt x="5966021" y="0"/>
                </a:lnTo>
                <a:lnTo>
                  <a:pt x="5966021" y="2939235"/>
                </a:lnTo>
                <a:lnTo>
                  <a:pt x="0" y="2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27096" y="7670981"/>
            <a:ext cx="5408781" cy="1741316"/>
          </a:xfrm>
          <a:custGeom>
            <a:avLst/>
            <a:gdLst/>
            <a:ahLst/>
            <a:cxnLst/>
            <a:rect r="r" b="b" t="t" l="l"/>
            <a:pathLst>
              <a:path h="1741316" w="5408781">
                <a:moveTo>
                  <a:pt x="0" y="0"/>
                </a:moveTo>
                <a:lnTo>
                  <a:pt x="5408781" y="0"/>
                </a:lnTo>
                <a:lnTo>
                  <a:pt x="5408781" y="1741316"/>
                </a:lnTo>
                <a:lnTo>
                  <a:pt x="0" y="1741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3386787"/>
            <a:ext cx="8851173" cy="6176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É utilizada em todos os tipos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 cirurgias, destinada a apoio em procedimentos cirúrgicos com a finalidade de coagulação ou fulguração eletrocirúrgica.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É também utilizada especificamente em cirurgias delicadas, como microcirurgias, cirurgias vasculares, neurocirúrgicas, microcirurgias oftalmológicas e para otorrinolaringologistas.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BROCA CORTANTE OU DIAMANTADA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462372" y="3527554"/>
            <a:ext cx="2387154" cy="5313870"/>
          </a:xfrm>
          <a:custGeom>
            <a:avLst/>
            <a:gdLst/>
            <a:ahLst/>
            <a:cxnLst/>
            <a:rect r="r" b="b" t="t" l="l"/>
            <a:pathLst>
              <a:path h="5313870" w="2387154">
                <a:moveTo>
                  <a:pt x="0" y="0"/>
                </a:moveTo>
                <a:lnTo>
                  <a:pt x="2387154" y="0"/>
                </a:lnTo>
                <a:lnTo>
                  <a:pt x="2387154" y="5313870"/>
                </a:lnTo>
                <a:lnTo>
                  <a:pt x="0" y="53138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120082" y="4408963"/>
            <a:ext cx="2342290" cy="5186499"/>
          </a:xfrm>
          <a:custGeom>
            <a:avLst/>
            <a:gdLst/>
            <a:ahLst/>
            <a:cxnLst/>
            <a:rect r="r" b="b" t="t" l="l"/>
            <a:pathLst>
              <a:path h="5186499" w="2342290">
                <a:moveTo>
                  <a:pt x="0" y="0"/>
                </a:moveTo>
                <a:lnTo>
                  <a:pt x="2342290" y="0"/>
                </a:lnTo>
                <a:lnTo>
                  <a:pt x="2342290" y="5186500"/>
                </a:lnTo>
                <a:lnTo>
                  <a:pt x="0" y="5186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3613036"/>
            <a:ext cx="8851173" cy="4490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Modelo indicado pa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 desbaste delicado e polimento de espiculas de ósseas, com a finalidade de promover acabamento ósseo. Também é indicada, nas descompressões de estruturas nervosas ou vasculares junto ao osso pois não agredirem diretamente os tecidos moles.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DE ENDOSCOPIA DE COLUNA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546906" y="4064003"/>
            <a:ext cx="4784496" cy="3928127"/>
          </a:xfrm>
          <a:custGeom>
            <a:avLst/>
            <a:gdLst/>
            <a:ahLst/>
            <a:cxnLst/>
            <a:rect r="r" b="b" t="t" l="l"/>
            <a:pathLst>
              <a:path h="3928127" w="4784496">
                <a:moveTo>
                  <a:pt x="0" y="0"/>
                </a:moveTo>
                <a:lnTo>
                  <a:pt x="4784496" y="0"/>
                </a:lnTo>
                <a:lnTo>
                  <a:pt x="4784496" y="3928127"/>
                </a:lnTo>
                <a:lnTo>
                  <a:pt x="0" y="3928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446283"/>
            <a:ext cx="10737460" cy="5614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Projetado pa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 fornecer aos cirurgiões instrumentos para serem utilizados em procedimentos cirúrgicos minimamente invasivos, como nos procedimentos vídeos-assistidos (artroscopias de pequenas articulações).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Tem como finalidade acesso minimamente invasivo na coluna vertebral como: Hernias de Disco, Estenose de Canal, Foraminotomia, Laminectomia, Nucleotomia Automatizada, Nucleoplastia, Anulotomia e Anuloplastia.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CANULA BIPOLAR POWER MAX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18717" y="7543702"/>
            <a:ext cx="10107276" cy="2533216"/>
          </a:xfrm>
          <a:custGeom>
            <a:avLst/>
            <a:gdLst/>
            <a:ahLst/>
            <a:cxnLst/>
            <a:rect r="r" b="b" t="t" l="l"/>
            <a:pathLst>
              <a:path h="2533216" w="10107276">
                <a:moveTo>
                  <a:pt x="0" y="0"/>
                </a:moveTo>
                <a:lnTo>
                  <a:pt x="10107276" y="0"/>
                </a:lnTo>
                <a:lnTo>
                  <a:pt x="10107276" y="2533216"/>
                </a:lnTo>
                <a:lnTo>
                  <a:pt x="0" y="253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38728" y="3333969"/>
            <a:ext cx="14663547" cy="4490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Cânula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Bipolar Power-Max é indicado para descompressão discal, cortes, excisão, coagulação e hemostasia de tecidos em procedimentos cirúrgicos, especialmente, mas não limitados a procedimentos de coluna vertebral e neuroendoscópicos.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segurança do procedimento está diretamente relacionada ao conhecimento da técnica e treinamento prévio por partedo cirurgião.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Equipo para Bomba de Irrigação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64530" y="4175230"/>
            <a:ext cx="5606392" cy="4223994"/>
          </a:xfrm>
          <a:custGeom>
            <a:avLst/>
            <a:gdLst/>
            <a:ahLst/>
            <a:cxnLst/>
            <a:rect r="r" b="b" t="t" l="l"/>
            <a:pathLst>
              <a:path h="4223994" w="5606392">
                <a:moveTo>
                  <a:pt x="0" y="0"/>
                </a:moveTo>
                <a:lnTo>
                  <a:pt x="5606392" y="0"/>
                </a:lnTo>
                <a:lnTo>
                  <a:pt x="5606392" y="4223994"/>
                </a:lnTo>
                <a:lnTo>
                  <a:pt x="0" y="4223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614957"/>
            <a:ext cx="8807075" cy="3928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É utilizado em conjunto com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bomba de infusão em cirurgias artroscópicas e histeroscópicas para proporcionar a distensão e irrigação da articulação e a irrigação da cavidade uterina, objetivando visibilidade e facilidade na manipulação dos instrumentais.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CÂNULA DE PUNÇÃO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423107"/>
            <a:ext cx="13541592" cy="6434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familia dos Kit Cânula de Punção Volmed tem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por finalidade fornecer ao cirurgião os instrumentos para realizar a perfuração dos tecidos eauxiliar na condução de instrumentos por um trajeto previamente determinado pelo cirurgião emprocedimentos cirurgicos realizados por via de endoscópica.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produto foi desenvolvido para ser utilizado por cirurgiões que estejam familiarizados com a técnica.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Kit é composto por: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1. Cânula de Punção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2. Fio guia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3. Cabo do fio guia</a:t>
            </a:r>
          </a:p>
          <a:p>
            <a:pPr algn="l">
              <a:lnSpc>
                <a:spcPts val="392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728523" y="6673672"/>
            <a:ext cx="8049332" cy="2860169"/>
          </a:xfrm>
          <a:custGeom>
            <a:avLst/>
            <a:gdLst/>
            <a:ahLst/>
            <a:cxnLst/>
            <a:rect r="r" b="b" t="t" l="l"/>
            <a:pathLst>
              <a:path h="2860169" w="8049332">
                <a:moveTo>
                  <a:pt x="0" y="0"/>
                </a:moveTo>
                <a:lnTo>
                  <a:pt x="8049332" y="0"/>
                </a:lnTo>
                <a:lnTo>
                  <a:pt x="8049332" y="2860168"/>
                </a:lnTo>
                <a:lnTo>
                  <a:pt x="0" y="2860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51005"/>
            <a:ext cx="16993429" cy="654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</a:pPr>
            <a:r>
              <a:rPr lang="en-US" sz="40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CÂNULA DE DISCECTOMIA PERCUTÂNEA DE DISCO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99600" y="5871062"/>
            <a:ext cx="5606463" cy="3387238"/>
          </a:xfrm>
          <a:custGeom>
            <a:avLst/>
            <a:gdLst/>
            <a:ahLst/>
            <a:cxnLst/>
            <a:rect r="r" b="b" t="t" l="l"/>
            <a:pathLst>
              <a:path h="3387238" w="5606463">
                <a:moveTo>
                  <a:pt x="0" y="0"/>
                </a:moveTo>
                <a:lnTo>
                  <a:pt x="5606462" y="0"/>
                </a:lnTo>
                <a:lnTo>
                  <a:pt x="5606462" y="3387238"/>
                </a:lnTo>
                <a:lnTo>
                  <a:pt x="0" y="3387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460893"/>
            <a:ext cx="13541592" cy="1976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Em conjunt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com um aparelho de shaver, possui a função de fornecer um método minimamente invasivo (discectomia percutânea) para descompressão da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h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érnia de disco invertebral.</a:t>
            </a:r>
          </a:p>
          <a:p>
            <a:pPr algn="l">
              <a:lnSpc>
                <a:spcPts val="3920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806566" y="5253460"/>
            <a:ext cx="5670601" cy="4362001"/>
          </a:xfrm>
          <a:custGeom>
            <a:avLst/>
            <a:gdLst/>
            <a:ahLst/>
            <a:cxnLst/>
            <a:rect r="r" b="b" t="t" l="l"/>
            <a:pathLst>
              <a:path h="4362001" w="5670601">
                <a:moveTo>
                  <a:pt x="0" y="0"/>
                </a:moveTo>
                <a:lnTo>
                  <a:pt x="5670602" y="0"/>
                </a:lnTo>
                <a:lnTo>
                  <a:pt x="5670602" y="4362001"/>
                </a:lnTo>
                <a:lnTo>
                  <a:pt x="0" y="43620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PARA BIÓPSIA VERTEBRAL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13583" y="4305194"/>
            <a:ext cx="5498734" cy="3705325"/>
          </a:xfrm>
          <a:custGeom>
            <a:avLst/>
            <a:gdLst/>
            <a:ahLst/>
            <a:cxnLst/>
            <a:rect r="r" b="b" t="t" l="l"/>
            <a:pathLst>
              <a:path h="3705325" w="5498734">
                <a:moveTo>
                  <a:pt x="0" y="0"/>
                </a:moveTo>
                <a:lnTo>
                  <a:pt x="5498734" y="0"/>
                </a:lnTo>
                <a:lnTo>
                  <a:pt x="5498734" y="3705325"/>
                </a:lnTo>
                <a:lnTo>
                  <a:pt x="0" y="37053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437665"/>
            <a:ext cx="11855665" cy="5939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Um produt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estéril, descartável de uso único, para a obtenção de material para cultura e análise tecidual (biópsia) em pacientes com tumor ou infecção vertebral. A sua utilização depende da técnica do profissional médico.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Vantagens: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Procedimento totalmente minimamente invasivo;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Ponta retrátil, que possibilita a coleta de mais material com melhor qualidade ao patologista;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Coleta de material esponjoso, cortical e discal;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Não necessita aspiração;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Cabo mais ergonômico, de fácil manipulação.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DLE - DRENAGEM LOMBAR EXTERNA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319145"/>
            <a:ext cx="8496714" cy="5939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sistema d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 drenagem externa é indicado para a redução e o controle temporário da pressão intracraniana (PIC) por meio da drenagem do líquido cefalorraquidiano (LCR) a partir dos espaços subaracnoides lombares para uma bolsa coletora externa.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Sistema com bureta móvel, cateter flexível em silicone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com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ponta multiperfurada e introdução por agulha de Tuohy, com marcação de profundidade a cada 1cm.</a:t>
            </a:r>
          </a:p>
          <a:p>
            <a:pPr algn="l">
              <a:lnSpc>
                <a:spcPts val="392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685062" y="3738215"/>
            <a:ext cx="5292129" cy="5292129"/>
          </a:xfrm>
          <a:custGeom>
            <a:avLst/>
            <a:gdLst/>
            <a:ahLst/>
            <a:cxnLst/>
            <a:rect r="r" b="b" t="t" l="l"/>
            <a:pathLst>
              <a:path h="5292129" w="5292129">
                <a:moveTo>
                  <a:pt x="0" y="0"/>
                </a:moveTo>
                <a:lnTo>
                  <a:pt x="5292129" y="0"/>
                </a:lnTo>
                <a:lnTo>
                  <a:pt x="5292129" y="5292128"/>
                </a:lnTo>
                <a:lnTo>
                  <a:pt x="0" y="5292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38B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14000"/>
            </a:blip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2733654"/>
            <a:ext cx="18288000" cy="7553346"/>
            <a:chOff x="0" y="0"/>
            <a:chExt cx="4816593" cy="19893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989359"/>
            </a:xfrm>
            <a:custGeom>
              <a:avLst/>
              <a:gdLst/>
              <a:ahLst/>
              <a:cxnLst/>
              <a:rect r="r" b="b" t="t" l="l"/>
              <a:pathLst>
                <a:path h="198935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89359"/>
                  </a:lnTo>
                  <a:lnTo>
                    <a:pt x="0" y="198935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816593" cy="20465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4639504" y="1053053"/>
            <a:ext cx="9008992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b="true" sz="6999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Agenda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077" t="0" r="-7077" b="-49323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459025" y="4240166"/>
            <a:ext cx="13555402" cy="4092769"/>
            <a:chOff x="0" y="0"/>
            <a:chExt cx="18073870" cy="5457025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58159" y="1370579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02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2830048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03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46527" y="-89742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01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506155" y="248230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Quem somos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506155" y="1747945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Nossa Missão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2506155" y="3168020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Histórico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6527" y="4289517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04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2506155" y="4627489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Áreas de atuação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9358005" y="1409973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06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358005" y="2943147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07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358005" y="-114300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05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1197498" y="236535"/>
              <a:ext cx="6876371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Inovação e Tecnologia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1197498" y="1708551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Nossa Equipe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1197498" y="3179652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Neurocirurgia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9358005" y="4289517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08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1197498" y="4627489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Contato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-6023771" y="3078978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2" y="0"/>
                </a:lnTo>
                <a:lnTo>
                  <a:pt x="8461602" y="8461603"/>
                </a:lnTo>
                <a:lnTo>
                  <a:pt x="0" y="8461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57078" y="7902203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 flipH="true" flipV="true">
            <a:off x="9935747" y="4240166"/>
            <a:ext cx="0" cy="4437242"/>
          </a:xfrm>
          <a:prstGeom prst="line">
            <a:avLst/>
          </a:prstGeom>
          <a:ln cap="flat" w="38100">
            <a:solidFill>
              <a:srgbClr val="000000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32" id="32"/>
          <p:cNvSpPr/>
          <p:nvPr/>
        </p:nvSpPr>
        <p:spPr>
          <a:xfrm flipH="false" flipV="false" rot="-10800000">
            <a:off x="15460010" y="6275535"/>
            <a:ext cx="2827990" cy="4114800"/>
          </a:xfrm>
          <a:custGeom>
            <a:avLst/>
            <a:gdLst/>
            <a:ahLst/>
            <a:cxnLst/>
            <a:rect r="r" b="b" t="t" l="l"/>
            <a:pathLst>
              <a:path h="4114800" w="282799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06901"/>
            <a:ext cx="13343022" cy="1585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70"/>
              </a:lnSpc>
            </a:pPr>
            <a:r>
              <a:rPr lang="en-US" sz="49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AGENTE HEMOSTÁTICO DE COLÁGENO ABSORVÍVEL HELITENE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54511" y="2424811"/>
            <a:ext cx="6833489" cy="6833489"/>
          </a:xfrm>
          <a:custGeom>
            <a:avLst/>
            <a:gdLst/>
            <a:ahLst/>
            <a:cxnLst/>
            <a:rect r="r" b="b" t="t" l="l"/>
            <a:pathLst>
              <a:path h="6833489" w="6833489">
                <a:moveTo>
                  <a:pt x="0" y="0"/>
                </a:moveTo>
                <a:lnTo>
                  <a:pt x="6833489" y="0"/>
                </a:lnTo>
                <a:lnTo>
                  <a:pt x="6833489" y="6833489"/>
                </a:lnTo>
                <a:lnTo>
                  <a:pt x="0" y="6833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393519"/>
            <a:ext cx="10516443" cy="6391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HELITENE® é um agente hemostático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absorvente macio, branco e maleável. Fibrilar do HELISTAT®, que é uma esponja hemostática de colágeno absorvível branca, macia, maleável e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não friável.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Devido à estrutura esponjosa ou fibrilar, a aplicação do agente hemostático no local onde se deseja a hemostásia é facilmente controlada. Não ocorre dispersão não desejada sobre o local operatório.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material básico a partir do qual o Agente Hemostático é fabricado é o colágeno obtido a partir do tendão flexor profundo (Aquiles) de bovino</a:t>
            </a:r>
          </a:p>
          <a:p>
            <a:pPr algn="l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SELANTE DURAL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846903" y="4150183"/>
            <a:ext cx="5874660" cy="4278403"/>
          </a:xfrm>
          <a:custGeom>
            <a:avLst/>
            <a:gdLst/>
            <a:ahLst/>
            <a:cxnLst/>
            <a:rect r="r" b="b" t="t" l="l"/>
            <a:pathLst>
              <a:path h="4278403" w="5874660">
                <a:moveTo>
                  <a:pt x="0" y="0"/>
                </a:moveTo>
                <a:lnTo>
                  <a:pt x="5874660" y="0"/>
                </a:lnTo>
                <a:lnTo>
                  <a:pt x="5874660" y="4278403"/>
                </a:lnTo>
                <a:lnTo>
                  <a:pt x="0" y="42784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255751"/>
            <a:ext cx="8394532" cy="547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Durante procedimentos neurocirúrgicos, é e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ssencial evitar vazamento liquorico (LCR) para reduzir possíveis eventos adversos e garantir resultados positivos para o paciente. O sistema de selante dural </a:t>
            </a:r>
            <a:r>
              <a:rPr lang="en-US" sz="26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DuraSeal®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em hidrogel feito com tecnologia de polímero específico oferece uma vedação hermética rápida e eficaz durante a cirurgia e no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período crítico de cicatrização.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sistema de selante dural </a:t>
            </a:r>
            <a:r>
              <a:rPr lang="en-US" b="true" sz="26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DuraSeal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composto por </a:t>
            </a:r>
            <a:r>
              <a:rPr lang="en-US" b="true" sz="26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Polietileno Glicol (PEG)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está destinado como complemento a métodos de reparação da Dura-máter.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Enxerto ósseo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7906" y="4460754"/>
            <a:ext cx="5750608" cy="3826502"/>
          </a:xfrm>
          <a:custGeom>
            <a:avLst/>
            <a:gdLst/>
            <a:ahLst/>
            <a:cxnLst/>
            <a:rect r="r" b="b" t="t" l="l"/>
            <a:pathLst>
              <a:path h="3826502" w="5750608">
                <a:moveTo>
                  <a:pt x="0" y="0"/>
                </a:moveTo>
                <a:lnTo>
                  <a:pt x="5750608" y="0"/>
                </a:lnTo>
                <a:lnTo>
                  <a:pt x="5750608" y="3826502"/>
                </a:lnTo>
                <a:lnTo>
                  <a:pt x="0" y="3826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24906" r="0" b="-2537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250123" y="5086350"/>
            <a:ext cx="8394532" cy="1819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Enxerto ó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sseo é um processo cirúrgico que consiste em retira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um fragmento de osso de uma localização para 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colocar no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loc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l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que se pretende reparar.</a:t>
            </a:r>
          </a:p>
          <a:p>
            <a:pPr algn="l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48848"/>
            <a:ext cx="14062314" cy="89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55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DISPOSITIVO INTERSOMÁTICO LOMBAR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2975928"/>
            <a:ext cx="13322091" cy="4287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dispositivo intersomático l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ombar é um implante médico que serve para restaurar o espaço entre as vértebras da coluna lombar. Ele pode ser utilizado pa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tratar doenças degenerativas do disco, escorregamento da vértebra, entre outros.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Principais objetivos Promover o espaçamento adequado entre as vértebras, Facilitar a fusão vertebral (artrodese), 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Des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compressar o canal vertebral, Preservar o espaç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intervertebr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l.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Tipos d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 dispositivos intersomáticos lombares Cage Lombar DIMEI PEEK, Espaçador Intersomático Cage Lombar Transforaminal, Cage Lombar Oblíquo, Cage Lombar Posterior, Cage Lombar Anterior</a:t>
            </a:r>
          </a:p>
          <a:p>
            <a:pPr algn="l">
              <a:lnSpc>
                <a:spcPts val="308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994718" y="4258255"/>
            <a:ext cx="2860533" cy="1525618"/>
          </a:xfrm>
          <a:custGeom>
            <a:avLst/>
            <a:gdLst/>
            <a:ahLst/>
            <a:cxnLst/>
            <a:rect r="r" b="b" t="t" l="l"/>
            <a:pathLst>
              <a:path h="1525618" w="2860533">
                <a:moveTo>
                  <a:pt x="0" y="0"/>
                </a:moveTo>
                <a:lnTo>
                  <a:pt x="2860533" y="0"/>
                </a:lnTo>
                <a:lnTo>
                  <a:pt x="2860533" y="1525617"/>
                </a:lnTo>
                <a:lnTo>
                  <a:pt x="0" y="15256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192859" y="6155347"/>
            <a:ext cx="2232125" cy="1573245"/>
          </a:xfrm>
          <a:custGeom>
            <a:avLst/>
            <a:gdLst/>
            <a:ahLst/>
            <a:cxnLst/>
            <a:rect r="r" b="b" t="t" l="l"/>
            <a:pathLst>
              <a:path h="1573245" w="2232125">
                <a:moveTo>
                  <a:pt x="0" y="0"/>
                </a:moveTo>
                <a:lnTo>
                  <a:pt x="2232125" y="0"/>
                </a:lnTo>
                <a:lnTo>
                  <a:pt x="2232125" y="1573245"/>
                </a:lnTo>
                <a:lnTo>
                  <a:pt x="0" y="15732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426908" y="7419195"/>
            <a:ext cx="2214018" cy="1799783"/>
          </a:xfrm>
          <a:custGeom>
            <a:avLst/>
            <a:gdLst/>
            <a:ahLst/>
            <a:cxnLst/>
            <a:rect r="r" b="b" t="t" l="l"/>
            <a:pathLst>
              <a:path h="1799783" w="2214018">
                <a:moveTo>
                  <a:pt x="0" y="0"/>
                </a:moveTo>
                <a:lnTo>
                  <a:pt x="2214018" y="0"/>
                </a:lnTo>
                <a:lnTo>
                  <a:pt x="2214018" y="1799782"/>
                </a:lnTo>
                <a:lnTo>
                  <a:pt x="0" y="1799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8613" y="7362045"/>
            <a:ext cx="10337029" cy="2399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Vantagens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Oferecem suporte biomecânico r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obusto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•Possuem design anatômico e modula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•Ga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rantem fixação segura e evitam migração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Permitem o crescimento de osso sólido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Des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comprimão o canal vertebral com mínimo risco de lesão neural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48848"/>
            <a:ext cx="14062314" cy="89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55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PARAFUSOS PARA FIXAÇÃO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540646"/>
            <a:ext cx="11228361" cy="4563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Desenvolvido para a aplicação em cirurgia da coluna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torácica, lombar e sacral tendo a finalidade de auxiliar na fixação, estabilização e correção até que haja a fusão óssea no local (artrodese), de acordo com a indicação de uso.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produto é caracterizado como sendo um sistema aberto, onde todos os componentes metálicos implantáveis são fornecidos e comercializados separadamente. O acabamento superficial dos componentes metálicos implantáveis é obtido através do processo de usinagem.</a:t>
            </a: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523075" y="3730874"/>
            <a:ext cx="1405667" cy="2825252"/>
          </a:xfrm>
          <a:custGeom>
            <a:avLst/>
            <a:gdLst/>
            <a:ahLst/>
            <a:cxnLst/>
            <a:rect r="r" b="b" t="t" l="l"/>
            <a:pathLst>
              <a:path h="2825252" w="1405667">
                <a:moveTo>
                  <a:pt x="0" y="0"/>
                </a:moveTo>
                <a:lnTo>
                  <a:pt x="1405667" y="0"/>
                </a:lnTo>
                <a:lnTo>
                  <a:pt x="1405667" y="2825252"/>
                </a:lnTo>
                <a:lnTo>
                  <a:pt x="0" y="2825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806974" y="5968371"/>
            <a:ext cx="1780808" cy="3150661"/>
          </a:xfrm>
          <a:custGeom>
            <a:avLst/>
            <a:gdLst/>
            <a:ahLst/>
            <a:cxnLst/>
            <a:rect r="r" b="b" t="t" l="l"/>
            <a:pathLst>
              <a:path h="3150661" w="1780808">
                <a:moveTo>
                  <a:pt x="0" y="0"/>
                </a:moveTo>
                <a:lnTo>
                  <a:pt x="1780808" y="0"/>
                </a:lnTo>
                <a:lnTo>
                  <a:pt x="1780808" y="3150661"/>
                </a:lnTo>
                <a:lnTo>
                  <a:pt x="0" y="31506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47815" y="3952378"/>
            <a:ext cx="15207143" cy="4921885"/>
            <a:chOff x="0" y="0"/>
            <a:chExt cx="20276190" cy="65625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Contatos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4454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📞 Telefone: (61) 3343-2016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📧 E-mail: contato@pshospitalar.com.br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📍 Endereço: Trecho 3, conjunto 03, Bloco E, sala 306 e 308 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Guará, Brasília – DF – CEP 71215-300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🌐 Site: </a:t>
              </a:r>
              <a:r>
                <a:rPr lang="en-US" sz="3199" u="sng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  <a:hlinkClick r:id="rId3" tooltip="https://pshospitalar.com.br/?utm_source=chatgpt.com"/>
                </a:rPr>
                <a:t>pshospitalar.com.br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01581" y="5219359"/>
            <a:ext cx="15207143" cy="2112010"/>
            <a:chOff x="0" y="0"/>
            <a:chExt cx="20276190" cy="2816013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Obrigado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108411"/>
              <a:ext cx="18305761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45252"/>
            <a:ext cx="13737561" cy="7769860"/>
            <a:chOff x="0" y="0"/>
            <a:chExt cx="18316748" cy="103598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18316748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Quem somos</a:t>
              </a:r>
              <a:r>
                <a:rPr lang="en-US" sz="6999" b="true">
                  <a:solidFill>
                    <a:srgbClr val="2A2E3A"/>
                  </a:solidFill>
                  <a:latin typeface="Klein Bold"/>
                  <a:ea typeface="Klein Bold"/>
                  <a:cs typeface="Klein Bold"/>
                  <a:sym typeface="Klein Bold"/>
                </a:rPr>
                <a:t>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6536737" cy="8251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Há mais de 24 anos,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é referência no fornecimento de instrumentos cirúrgicos de alta precisão, atendendo com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excelência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procedimentos de crânio, coluna e tratamento da dor.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compromisso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é com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vida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. Cada produto é pensado para oferecer segurança, confiabilidade e inovação, ajudando médicos e equipes de saúde a alcançar resultados ainda mais positivos.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Combinamos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experiência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, tecnologia e dedicação para contribuir com o avanço da medicina no Brasil.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45252"/>
            <a:ext cx="15207143" cy="7769860"/>
            <a:chOff x="0" y="0"/>
            <a:chExt cx="20276190" cy="103598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Histórico e legado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8251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Fundada em Brasília,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nasceu com o objetivo de transformar a realidade hospitalar através da qualidade e da inovação em materiais cirúrgicos.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Ao longo de mais de duas década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s, participamos de milhares de procedimentos, sempre priorizando: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Segurança do paciente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Eficiência dos resultados cirúrgicos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Apoio constante às equipes médicas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Hoje, nos orgulhamos de ser reconhecidos como um parceiro confiável por clínicas, hospitais e profissionais de saúde.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50015"/>
            <a:ext cx="15207143" cy="7760335"/>
            <a:chOff x="0" y="0"/>
            <a:chExt cx="20276190" cy="103471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Área da atuação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82387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Nossos produtos são desenvolvidos para atender às principais necessidades cirúrgicas de alta complexidade: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Crânio: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Instrumentos neurocirúrgicos de última geração, que garantem precisão, confiabilidade e segurança.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Coluna: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Tecnologia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inovadoras que permitem procedimentos mais seguros e eficazes, focados em restauração de mobilidade e alívio da dor.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Tratamento da Dor: 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Soluções minimamente invasivas que devolvem qualidade de vida aos pacientes, reduzindo riscos e acelerando a recuperação.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67404" y="1717936"/>
            <a:ext cx="15207143" cy="7179310"/>
            <a:chOff x="0" y="0"/>
            <a:chExt cx="20276190" cy="95724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Inovação e tecnologia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4640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alia experiência de mercado a tecnologia de ponta.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Investimos em pesquisa e desenvolvimento.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Acompanhamos de perto as tendências globais em cirurgia.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Oferecem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instr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u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mento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de alto padrão para que cada procedimento seja mais eficiente, seguro e minimamente invasivo.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 foco é claro: apoiar médicos e pacientes na busca por resultados de excelência.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67404" y="1703649"/>
            <a:ext cx="15207143" cy="7207885"/>
            <a:chOff x="0" y="0"/>
            <a:chExt cx="20276190" cy="96105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Nossa equipe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502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 força da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está em sua equipe. Reunimos profissionais com longa experiência e novos talentos, criando um ambiente colaborativo, inovador e em constante aprendizado.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sso time trabalha lado a lado com especialistas, sempre guiado por:</a:t>
              </a:r>
            </a:p>
            <a:p>
              <a:pPr algn="l">
                <a:lnSpc>
                  <a:spcPts val="4479"/>
                </a:lnSpc>
              </a:pP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Compr</a:t>
              </a: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omisso com a saúde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Paixão pela inovação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Dedicação a resultados consistentes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7286" y="1758135"/>
            <a:ext cx="16993429" cy="4388485"/>
            <a:chOff x="0" y="0"/>
            <a:chExt cx="22657905" cy="58513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2657905" cy="3031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Portifólio de Produtos</a:t>
              </a:r>
            </a:p>
            <a:p>
              <a:pPr algn="l">
                <a:lnSpc>
                  <a:spcPts val="9099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645111"/>
              <a:ext cx="20456022" cy="22062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NEUROCIRURGIA – COLUNA 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DISSECTOR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78613" y="3346768"/>
            <a:ext cx="11088900" cy="2242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Eletrocoagulação para contenção de sangramentos e enrugamento de cápsulas articulares, auxílio na dissecção dos planos anatômicos.</a:t>
            </a:r>
          </a:p>
          <a:p>
            <a:pPr algn="l">
              <a:lnSpc>
                <a:spcPts val="4480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004814" y="4746445"/>
            <a:ext cx="7574697" cy="4907086"/>
          </a:xfrm>
          <a:custGeom>
            <a:avLst/>
            <a:gdLst/>
            <a:ahLst/>
            <a:cxnLst/>
            <a:rect r="r" b="b" t="t" l="l"/>
            <a:pathLst>
              <a:path h="4907086" w="7574697">
                <a:moveTo>
                  <a:pt x="0" y="0"/>
                </a:moveTo>
                <a:lnTo>
                  <a:pt x="7574697" y="0"/>
                </a:lnTo>
                <a:lnTo>
                  <a:pt x="7574697" y="4907087"/>
                </a:lnTo>
                <a:lnTo>
                  <a:pt x="0" y="4907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DAGzJOQDE20</dc:identifier>
  <dcterms:modified xsi:type="dcterms:W3CDTF">2011-08-01T06:04:30Z</dcterms:modified>
  <cp:revision>1</cp:revision>
  <dc:title>PS HOSPITALAR - NEUROCIRURGIA - COLUNA</dc:title>
</cp:coreProperties>
</file>