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Archivo Black" charset="1" panose="020B0A03020202020B04"/>
      <p:regular r:id="rId16"/>
    </p:embeddedFont>
    <p:embeddedFont>
      <p:font typeface="Klein Bold" charset="1" panose="02000503060000020004"/>
      <p:regular r:id="rId17"/>
    </p:embeddedFont>
    <p:embeddedFont>
      <p:font typeface="Arial Unicode" charset="1" panose="020B0604020202020204"/>
      <p:regular r:id="rId18"/>
    </p:embeddedFont>
    <p:embeddedFont>
      <p:font typeface="Helios" charset="1" panose="020B0504020202020204"/>
      <p:regular r:id="rId19"/>
    </p:embeddedFont>
    <p:embeddedFont>
      <p:font typeface="Helios Bold" charset="1" panose="020B07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8.pn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4.png" Type="http://schemas.openxmlformats.org/officeDocument/2006/relationships/image"/><Relationship Id="rId8" Target="../media/image5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2" Target="../media/image11.jpeg" Type="http://schemas.openxmlformats.org/officeDocument/2006/relationships/image"/><Relationship Id="rId3" Target="https://pshospitalar.com.br/?utm_source=chatgpt.com" TargetMode="External" Type="http://schemas.openxmlformats.org/officeDocument/2006/relationships/hyperlink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4.png" Type="http://schemas.openxmlformats.org/officeDocument/2006/relationships/image"/><Relationship Id="rId9" Target="../media/image5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44524"/>
            <a:ext cx="18256674" cy="12171116"/>
          </a:xfrm>
          <a:custGeom>
            <a:avLst/>
            <a:gdLst/>
            <a:ahLst/>
            <a:cxnLst/>
            <a:rect r="r" b="b" t="t" l="l"/>
            <a:pathLst>
              <a:path h="12171116" w="18256674">
                <a:moveTo>
                  <a:pt x="0" y="0"/>
                </a:moveTo>
                <a:lnTo>
                  <a:pt x="18256674" y="0"/>
                </a:lnTo>
                <a:lnTo>
                  <a:pt x="18256674" y="12171115"/>
                </a:lnTo>
                <a:lnTo>
                  <a:pt x="0" y="12171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466927" y="-4280359"/>
            <a:ext cx="10812392" cy="10812392"/>
          </a:xfrm>
          <a:custGeom>
            <a:avLst/>
            <a:gdLst/>
            <a:ahLst/>
            <a:cxnLst/>
            <a:rect r="r" b="b" t="t" l="l"/>
            <a:pathLst>
              <a:path h="10812392" w="10812392">
                <a:moveTo>
                  <a:pt x="0" y="0"/>
                </a:moveTo>
                <a:lnTo>
                  <a:pt x="10812393" y="0"/>
                </a:lnTo>
                <a:lnTo>
                  <a:pt x="10812393" y="10812392"/>
                </a:lnTo>
                <a:lnTo>
                  <a:pt x="0" y="10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07200" y="4432068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028187" y="1343114"/>
            <a:ext cx="5933717" cy="6177909"/>
          </a:xfrm>
          <a:custGeom>
            <a:avLst/>
            <a:gdLst/>
            <a:ahLst/>
            <a:cxnLst/>
            <a:rect r="r" b="b" t="t" l="l"/>
            <a:pathLst>
              <a:path h="6177909" w="5933717">
                <a:moveTo>
                  <a:pt x="0" y="0"/>
                </a:moveTo>
                <a:lnTo>
                  <a:pt x="5933716" y="0"/>
                </a:lnTo>
                <a:lnTo>
                  <a:pt x="5933716" y="6177909"/>
                </a:lnTo>
                <a:lnTo>
                  <a:pt x="0" y="6177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65133">
            <a:off x="13778162" y="8425213"/>
            <a:ext cx="3662880" cy="904947"/>
          </a:xfrm>
          <a:custGeom>
            <a:avLst/>
            <a:gdLst/>
            <a:ahLst/>
            <a:cxnLst/>
            <a:rect r="r" b="b" t="t" l="l"/>
            <a:pathLst>
              <a:path h="904947" w="3662880">
                <a:moveTo>
                  <a:pt x="0" y="0"/>
                </a:moveTo>
                <a:lnTo>
                  <a:pt x="3662881" y="0"/>
                </a:lnTo>
                <a:lnTo>
                  <a:pt x="3662881" y="904947"/>
                </a:lnTo>
                <a:lnTo>
                  <a:pt x="0" y="9049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30790" y="7968878"/>
            <a:ext cx="12528510" cy="596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99"/>
              </a:lnSpc>
            </a:pP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"</a:t>
            </a:r>
            <a:r>
              <a:rPr lang="en-US" sz="4410" spc="-57">
                <a:solidFill>
                  <a:srgbClr val="001B39"/>
                </a:solidFill>
                <a:latin typeface="Archivo Black"/>
                <a:ea typeface="Archivo Black"/>
                <a:cs typeface="Archivo Black"/>
                <a:sym typeface="Archivo Black"/>
              </a:rPr>
              <a:t>Duas décadas de excelência cirúrgica"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901581" y="5219359"/>
            <a:ext cx="15207143" cy="2112010"/>
            <a:chOff x="0" y="0"/>
            <a:chExt cx="20276190" cy="28160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Obrigado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076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38BA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4000"/>
            </a:blip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0" y="2733654"/>
            <a:ext cx="18288000" cy="7553346"/>
            <a:chOff x="0" y="0"/>
            <a:chExt cx="4816593" cy="19893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1989359"/>
            </a:xfrm>
            <a:custGeom>
              <a:avLst/>
              <a:gdLst/>
              <a:ahLst/>
              <a:cxnLst/>
              <a:rect r="r" b="b" t="t" l="l"/>
              <a:pathLst>
                <a:path h="198935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89359"/>
                  </a:lnTo>
                  <a:lnTo>
                    <a:pt x="0" y="198935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4816593" cy="20560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3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sp>
        <p:nvSpPr>
          <p:cNvPr name="TextBox 9" id="9"/>
          <p:cNvSpPr txBox="true"/>
          <p:nvPr/>
        </p:nvSpPr>
        <p:spPr>
          <a:xfrm rot="0">
            <a:off x="4639504" y="1053053"/>
            <a:ext cx="9008992" cy="113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b="true" sz="6999">
                <a:solidFill>
                  <a:srgbClr val="252D3E"/>
                </a:solidFill>
                <a:latin typeface="Klein Bold"/>
                <a:ea typeface="Klein Bold"/>
                <a:cs typeface="Klein Bold"/>
                <a:sym typeface="Klein Bold"/>
              </a:rPr>
              <a:t>Agenda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077" t="0" r="-7077" b="-49323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3459025" y="4240166"/>
            <a:ext cx="13555402" cy="4092769"/>
            <a:chOff x="0" y="0"/>
            <a:chExt cx="18073870" cy="5457025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58159" y="1370579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02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830048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6527" y="-89742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01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2506155" y="24823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Quem somos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2506155" y="1747945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Missão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2506155" y="3168020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Histórico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6527" y="4289517"/>
              <a:ext cx="1919243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04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506155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Áreas de atuação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9358005" y="1409973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06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9358005" y="294314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07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358005" y="-114300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</a:pPr>
              <a:r>
                <a:rPr lang="en-US" sz="5204" spc="-286" strike="noStrike" u="none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05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11197498" y="236535"/>
              <a:ext cx="6876371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Inovação e Tecnologia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1197498" y="1708551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Nossa Equipe</a:t>
              </a:r>
            </a:p>
          </p:txBody>
        </p:sp>
        <p:sp>
          <p:nvSpPr>
            <p:cNvPr name="TextBox 26" id="26"/>
            <p:cNvSpPr txBox="true"/>
            <p:nvPr/>
          </p:nvSpPr>
          <p:spPr>
            <a:xfrm rot="0">
              <a:off x="11197498" y="3179652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Diferenciais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9358005" y="4289517"/>
              <a:ext cx="1522037" cy="11675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 marL="0" indent="0" lvl="0">
                <a:lnSpc>
                  <a:spcPts val="7286"/>
                </a:lnSpc>
                <a:spcBef>
                  <a:spcPct val="0"/>
                </a:spcBef>
              </a:pPr>
              <a:r>
                <a:rPr lang="en-US" sz="5204" spc="-286">
                  <a:solidFill>
                    <a:srgbClr val="001B39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08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197498" y="4627489"/>
              <a:ext cx="5753139" cy="672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675"/>
                </a:lnSpc>
                <a:spcBef>
                  <a:spcPct val="0"/>
                </a:spcBef>
              </a:pPr>
              <a:r>
                <a:rPr lang="en-US" sz="3675">
                  <a:solidFill>
                    <a:srgbClr val="001B39"/>
                  </a:solidFill>
                  <a:latin typeface="Arial Unicode"/>
                  <a:ea typeface="Arial Unicode"/>
                  <a:cs typeface="Arial Unicode"/>
                  <a:sym typeface="Arial Unicode"/>
                </a:rPr>
                <a:t>Contato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-6023771" y="3078978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2" y="0"/>
                </a:lnTo>
                <a:lnTo>
                  <a:pt x="8461602" y="8461603"/>
                </a:lnTo>
                <a:lnTo>
                  <a:pt x="0" y="8461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7078" y="7902203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2"/>
                </a:lnTo>
                <a:lnTo>
                  <a:pt x="0" y="57643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 flipH="true" flipV="true">
            <a:off x="9935747" y="4240166"/>
            <a:ext cx="0" cy="4437242"/>
          </a:xfrm>
          <a:prstGeom prst="line">
            <a:avLst/>
          </a:prstGeom>
          <a:ln cap="flat" w="38100">
            <a:solidFill>
              <a:srgbClr val="000000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-10800000">
            <a:off x="15460010" y="6275535"/>
            <a:ext cx="2827990" cy="4114800"/>
          </a:xfrm>
          <a:custGeom>
            <a:avLst/>
            <a:gdLst/>
            <a:ahLst/>
            <a:cxnLst/>
            <a:rect r="r" b="b" t="t" l="l"/>
            <a:pathLst>
              <a:path h="4114800" w="282799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3737561" cy="7769860"/>
            <a:chOff x="0" y="0"/>
            <a:chExt cx="18316748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18316748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Quem somos</a:t>
              </a:r>
              <a:r>
                <a:rPr lang="en-US" sz="6999" b="true">
                  <a:solidFill>
                    <a:srgbClr val="2A2E3A"/>
                  </a:solidFill>
                  <a:latin typeface="Klein Bold"/>
                  <a:ea typeface="Klein Bold"/>
                  <a:cs typeface="Klein Bold"/>
                  <a:sym typeface="Klein Bold"/>
                </a:rPr>
                <a:t> 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6536737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Há mais de 24 anos,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referência no fornecimento de instrumentos cirúrgicos de alta precisão, atendendo com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excelência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procedimentos de crânio, coluna e tratamento da dor.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compromisso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é com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vida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. Cada produto é pensado para oferecer segurança, confiabilidade e inovação, ajudando médicos e equipes de saúde a alcançar resultados ainda mais positivos.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Combinamos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experiência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, tecnologia e dedicação para contribuir com o avanço da medicina no Brasil.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45252"/>
            <a:ext cx="15207143" cy="7769860"/>
            <a:chOff x="0" y="0"/>
            <a:chExt cx="20276190" cy="103598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Histórico e legado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514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Fundada em Brasília, 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nasceu com o objetivo de transformar a realidade hospitalar através da qualidade e da inovação em materiais cirúrgicos.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Ao longo de mais de duas década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s, participamos de milhares de procedimentos, sempre priorizando: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Segurança do paciente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Eficiência dos resultados cirúrgicos</a:t>
              </a:r>
            </a:p>
            <a:p>
              <a:pPr algn="l" marL="1381758" indent="-460586" lvl="2">
                <a:lnSpc>
                  <a:spcPts val="4479"/>
                </a:lnSpc>
                <a:buFont typeface="Arial"/>
                <a:buChar char="⚬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Apoio constante às equipes médicas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Hoje, nos orgulhamos de ser reconhecidos como um parceiro confiável por clínicas, hospitais e profissionais de saúde.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1028700" y="1750015"/>
            <a:ext cx="15207143" cy="7760335"/>
            <a:chOff x="0" y="0"/>
            <a:chExt cx="20276190" cy="103471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Área da atuação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82387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Nossos produtos são desenvolvidos para atender às principais necessidades cirúrgicas de alta complexidade: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Instrumentos neurocirúrgicos de última geração, que garantem precisão, confiabilidade e segurança.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Coluna: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Tecnologia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inovadoras que permitem procedimentos mais seguros e eficazes, focados em restauração de mobilidade e alívio da dor.</a:t>
              </a:r>
            </a:p>
            <a:p>
              <a:pPr algn="l">
                <a:lnSpc>
                  <a:spcPts val="4479"/>
                </a:lnSpc>
              </a:pP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Tratamento da Dor: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Soluções minimamente invasivas que devolvem qualidade de vida aos pacientes, reduzindo riscos e acelerando a recuperação.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17936"/>
            <a:ext cx="15207143" cy="7179310"/>
            <a:chOff x="0" y="0"/>
            <a:chExt cx="20276190" cy="95724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Inovação e tecnologia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464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alia experiência de mercado a tecnologia de ponta.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Investimos em pesquisa e desenvolvimento.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Acompanhamos de perto as tendências globais em cirurgia.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Oferecem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instr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u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mento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 de alto padrão para que cada procedimento seja mais eficiente, seguro e minimamente invasivo.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Nosso foco é claro: apoiar médicos e pacientes na busca por resultados de excelência.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67404" y="1703649"/>
            <a:ext cx="15207143" cy="7207885"/>
            <a:chOff x="0" y="0"/>
            <a:chExt cx="20276190" cy="9610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Nossa equipe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7502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A força da 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PS Hospitalar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está em sua equipe. Reunimos profissionais com longa experiência e novos talentos, criando um ambiente colaborativo, inovador e em constante aprendizado.</a:t>
              </a:r>
            </a:p>
            <a:p>
              <a:pPr algn="l">
                <a:lnSpc>
                  <a:spcPts val="4479"/>
                </a:lnSpc>
              </a:pP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No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sso time trabalha lado a lado com especialistas, sempre guiado por:</a:t>
              </a:r>
            </a:p>
            <a:p>
              <a:pPr algn="l">
                <a:lnSpc>
                  <a:spcPts val="4479"/>
                </a:lnSpc>
              </a:pP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Compr</a:t>
              </a: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omisso com a saúde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Paixão pela inovação</a:t>
              </a:r>
            </a:p>
            <a:p>
              <a:pPr algn="l" marL="690879" indent="-345439" lvl="1">
                <a:lnSpc>
                  <a:spcPts val="4479"/>
                </a:lnSpc>
                <a:buFont typeface="Arial"/>
                <a:buChar char="•"/>
              </a:pPr>
              <a:r>
                <a:rPr lang="en-US" b="true" sz="3199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Dedicação a resultados consistentes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758207" y="1730739"/>
            <a:ext cx="15207143" cy="4931410"/>
            <a:chOff x="0" y="0"/>
            <a:chExt cx="20276190" cy="65752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Nossos diferenciais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668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✔ Mais de 24 anos de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experiência no mercado h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ospitalar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✔ Instrumentos cirúrgicos de alta precisão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✔ Especialização em áreas críticas da medicina (</a:t>
              </a:r>
              <a:r>
                <a:rPr lang="en-US" sz="3199" b="true">
                  <a:solidFill>
                    <a:srgbClr val="2A2E3A"/>
                  </a:solidFill>
                  <a:latin typeface="Helios Bold"/>
                  <a:ea typeface="Helios Bold"/>
                  <a:cs typeface="Helios Bold"/>
                  <a:sym typeface="Helios Bold"/>
                </a:rPr>
                <a:t>crânio, coluna e dor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)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✔ Atendimento humanizado e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suporte contínuo aos clientes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✔ Parcerias c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om </a:t>
              </a: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médicos, hospitais e clínicas em todo o Brasil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2733654"/>
            <a:chOff x="0" y="0"/>
            <a:chExt cx="24384000" cy="364487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8768" r="0" b="38768"/>
            <a:stretch>
              <a:fillRect/>
            </a:stretch>
          </p:blipFill>
          <p:spPr>
            <a:xfrm flipH="false" flipV="false">
              <a:off x="0" y="0"/>
              <a:ext cx="24384000" cy="3644872"/>
            </a:xfrm>
            <a:prstGeom prst="rect">
              <a:avLst/>
            </a:prstGeom>
          </p:spPr>
        </p:pic>
      </p:grpSp>
      <p:grpSp>
        <p:nvGrpSpPr>
          <p:cNvPr name="Group 4" id="4"/>
          <p:cNvGrpSpPr/>
          <p:nvPr/>
        </p:nvGrpSpPr>
        <p:grpSpPr>
          <a:xfrm rot="0">
            <a:off x="847815" y="3952378"/>
            <a:ext cx="15207143" cy="4921885"/>
            <a:chOff x="0" y="0"/>
            <a:chExt cx="20276190" cy="6562513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76200"/>
              <a:ext cx="20276190" cy="14943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99"/>
                </a:lnSpc>
              </a:pPr>
              <a:r>
                <a:rPr lang="en-US" sz="6999" b="true">
                  <a:solidFill>
                    <a:srgbClr val="252D3E"/>
                  </a:solidFill>
                  <a:latin typeface="Klein Bold"/>
                  <a:ea typeface="Klein Bold"/>
                  <a:cs typeface="Klein Bold"/>
                  <a:sym typeface="Klein Bold"/>
                </a:rPr>
                <a:t>Contatos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08411"/>
              <a:ext cx="18305761" cy="44541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📞 Telefone: (61) 3343-2016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📧 E-mail: contato@pshospitalar.com.br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📍 Endereço: Trecho 3, conjunto 03, Bloco E, sala 306 e 308 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Guará, Brasília – DF – CEP 71215-300</a:t>
              </a:r>
            </a:p>
            <a:p>
              <a:pPr algn="l">
                <a:lnSpc>
                  <a:spcPts val="4479"/>
                </a:lnSpc>
              </a:pPr>
              <a:r>
                <a:rPr lang="en-US" sz="3199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</a:rPr>
                <a:t> 🌐 Site: </a:t>
              </a:r>
              <a:r>
                <a:rPr lang="en-US" sz="3199" u="sng">
                  <a:solidFill>
                    <a:srgbClr val="2A2E3A"/>
                  </a:solidFill>
                  <a:latin typeface="Helios"/>
                  <a:ea typeface="Helios"/>
                  <a:cs typeface="Helios"/>
                  <a:sym typeface="Helios"/>
                  <a:hlinkClick r:id="rId3" tooltip="https://pshospitalar.com.br/?utm_source=chatgpt.com"/>
                </a:rPr>
                <a:t>pshospitalar.com.br</a:t>
              </a:r>
            </a:p>
            <a:p>
              <a:pPr algn="l">
                <a:lnSpc>
                  <a:spcPts val="447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333203" y="-1109791"/>
            <a:ext cx="1621594" cy="1621594"/>
          </a:xfrm>
          <a:custGeom>
            <a:avLst/>
            <a:gdLst/>
            <a:ahLst/>
            <a:cxnLst/>
            <a:rect r="r" b="b" t="t" l="l"/>
            <a:pathLst>
              <a:path h="1621594" w="1621594">
                <a:moveTo>
                  <a:pt x="0" y="0"/>
                </a:moveTo>
                <a:lnTo>
                  <a:pt x="1621594" y="0"/>
                </a:lnTo>
                <a:lnTo>
                  <a:pt x="1621594" y="1621594"/>
                </a:lnTo>
                <a:lnTo>
                  <a:pt x="0" y="1621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741543" y="8103756"/>
            <a:ext cx="5764383" cy="5764383"/>
          </a:xfrm>
          <a:custGeom>
            <a:avLst/>
            <a:gdLst/>
            <a:ahLst/>
            <a:cxnLst/>
            <a:rect r="r" b="b" t="t" l="l"/>
            <a:pathLst>
              <a:path h="5764383" w="5764383">
                <a:moveTo>
                  <a:pt x="0" y="0"/>
                </a:moveTo>
                <a:lnTo>
                  <a:pt x="5764383" y="0"/>
                </a:lnTo>
                <a:lnTo>
                  <a:pt x="5764383" y="5764383"/>
                </a:lnTo>
                <a:lnTo>
                  <a:pt x="0" y="57643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095253" y="3312901"/>
            <a:ext cx="8461602" cy="8461602"/>
          </a:xfrm>
          <a:custGeom>
            <a:avLst/>
            <a:gdLst/>
            <a:ahLst/>
            <a:cxnLst/>
            <a:rect r="r" b="b" t="t" l="l"/>
            <a:pathLst>
              <a:path h="8461602" w="8461602">
                <a:moveTo>
                  <a:pt x="0" y="0"/>
                </a:moveTo>
                <a:lnTo>
                  <a:pt x="8461603" y="0"/>
                </a:lnTo>
                <a:lnTo>
                  <a:pt x="8461603" y="8461602"/>
                </a:lnTo>
                <a:lnTo>
                  <a:pt x="0" y="8461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523075" y="1129253"/>
            <a:ext cx="4048966" cy="2823125"/>
          </a:xfrm>
          <a:custGeom>
            <a:avLst/>
            <a:gdLst/>
            <a:ahLst/>
            <a:cxnLst/>
            <a:rect r="r" b="b" t="t" l="l"/>
            <a:pathLst>
              <a:path h="2823125" w="4048966">
                <a:moveTo>
                  <a:pt x="0" y="0"/>
                </a:moveTo>
                <a:lnTo>
                  <a:pt x="4048966" y="0"/>
                </a:lnTo>
                <a:lnTo>
                  <a:pt x="4048966" y="2823125"/>
                </a:lnTo>
                <a:lnTo>
                  <a:pt x="0" y="2823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077" t="0" r="-7077" b="-4932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DAGyZtP5VnI</dc:identifier>
  <dcterms:modified xsi:type="dcterms:W3CDTF">2011-08-01T06:04:30Z</dcterms:modified>
  <cp:revision>1</cp:revision>
  <dc:title>PS Hospitalar - institucional</dc:title>
</cp:coreProperties>
</file>