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</p:sldIdLst>
  <p:sldSz cx="18288000" cy="10287000"/>
  <p:notesSz cx="6858000" cy="9144000"/>
  <p:embeddedFontLst>
    <p:embeddedFont>
      <p:font typeface="Archivo Black" charset="1" panose="020B0A03020202020B04"/>
      <p:regular r:id="rId74"/>
    </p:embeddedFont>
    <p:embeddedFont>
      <p:font typeface="Klein Bold" charset="1" panose="02000503060000020004"/>
      <p:regular r:id="rId75"/>
    </p:embeddedFont>
    <p:embeddedFont>
      <p:font typeface="Arial Unicode" charset="1" panose="020B0604020202020204"/>
      <p:regular r:id="rId76"/>
    </p:embeddedFont>
    <p:embeddedFont>
      <p:font typeface="Helios" charset="1" panose="020B0504020202020204"/>
      <p:regular r:id="rId77"/>
    </p:embeddedFont>
    <p:embeddedFont>
      <p:font typeface="Helios Bold" charset="1" panose="020B0704020202020204"/>
      <p:regular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slides/slide53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60" Target="slides/slide55.xml" Type="http://schemas.openxmlformats.org/officeDocument/2006/relationships/slide"/><Relationship Id="rId61" Target="slides/slide56.xml" Type="http://schemas.openxmlformats.org/officeDocument/2006/relationships/slide"/><Relationship Id="rId62" Target="slides/slide57.xml" Type="http://schemas.openxmlformats.org/officeDocument/2006/relationships/slide"/><Relationship Id="rId63" Target="slides/slide58.xml" Type="http://schemas.openxmlformats.org/officeDocument/2006/relationships/slide"/><Relationship Id="rId64" Target="slides/slide59.xml" Type="http://schemas.openxmlformats.org/officeDocument/2006/relationships/slide"/><Relationship Id="rId65" Target="slides/slide60.xml" Type="http://schemas.openxmlformats.org/officeDocument/2006/relationships/slide"/><Relationship Id="rId66" Target="slides/slide61.xml" Type="http://schemas.openxmlformats.org/officeDocument/2006/relationships/slide"/><Relationship Id="rId67" Target="slides/slide62.xml" Type="http://schemas.openxmlformats.org/officeDocument/2006/relationships/slide"/><Relationship Id="rId68" Target="slides/slide63.xml" Type="http://schemas.openxmlformats.org/officeDocument/2006/relationships/slide"/><Relationship Id="rId69" Target="slides/slide64.xml" Type="http://schemas.openxmlformats.org/officeDocument/2006/relationships/slide"/><Relationship Id="rId7" Target="slides/slide2.xml" Type="http://schemas.openxmlformats.org/officeDocument/2006/relationships/slide"/><Relationship Id="rId70" Target="slides/slide65.xml" Type="http://schemas.openxmlformats.org/officeDocument/2006/relationships/slide"/><Relationship Id="rId71" Target="slides/slide66.xml" Type="http://schemas.openxmlformats.org/officeDocument/2006/relationships/slide"/><Relationship Id="rId72" Target="slides/slide67.xml" Type="http://schemas.openxmlformats.org/officeDocument/2006/relationships/slide"/><Relationship Id="rId73" Target="slides/slide68.xml" Type="http://schemas.openxmlformats.org/officeDocument/2006/relationships/slide"/><Relationship Id="rId74" Target="fonts/font74.fntdata" Type="http://schemas.openxmlformats.org/officeDocument/2006/relationships/font"/><Relationship Id="rId75" Target="fonts/font75.fntdata" Type="http://schemas.openxmlformats.org/officeDocument/2006/relationships/font"/><Relationship Id="rId76" Target="fonts/font76.fntdata" Type="http://schemas.openxmlformats.org/officeDocument/2006/relationships/font"/><Relationship Id="rId77" Target="fonts/font77.fntdata" Type="http://schemas.openxmlformats.org/officeDocument/2006/relationships/font"/><Relationship Id="rId78" Target="fonts/font78.fntdata" Type="http://schemas.openxmlformats.org/officeDocument/2006/relationships/font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jpe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2" Target="../media/image10.png" Type="http://schemas.openxmlformats.org/officeDocument/2006/relationships/image"/><Relationship Id="rId3" Target="../media/image11.jpe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8.pn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34.pn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37.pn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5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6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png" Type="http://schemas.openxmlformats.org/officeDocument/2006/relationships/image"/><Relationship Id="rId11" Target="../media/image50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1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jpe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png" Type="http://schemas.openxmlformats.org/officeDocument/2006/relationships/image"/><Relationship Id="rId11" Target="../media/image56.png" Type="http://schemas.openxmlformats.org/officeDocument/2006/relationships/image"/><Relationship Id="rId12" Target="../media/image57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8.png" Type="http://schemas.openxmlformats.org/officeDocument/2006/relationships/image"/><Relationship Id="rId11" Target="../media/image59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1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2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3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4.pn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6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6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7.png" Type="http://schemas.openxmlformats.org/officeDocument/2006/relationships/image"/><Relationship Id="rId11" Target="../media/image68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9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11.jpeg" Type="http://schemas.openxmlformats.org/officeDocument/2006/relationships/image"/><Relationship Id="rId3" Target="https://pshospitalar.com.br/?utm_source=chatgpt.com" TargetMode="External" Type="http://schemas.openxmlformats.org/officeDocument/2006/relationships/hyperlink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_rels/slide6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png" Type="http://schemas.openxmlformats.org/officeDocument/2006/relationships/image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44524"/>
            <a:ext cx="18256674" cy="12171116"/>
          </a:xfrm>
          <a:custGeom>
            <a:avLst/>
            <a:gdLst/>
            <a:ahLst/>
            <a:cxnLst/>
            <a:rect r="r" b="b" t="t" l="l"/>
            <a:pathLst>
              <a:path h="12171116" w="18256674">
                <a:moveTo>
                  <a:pt x="0" y="0"/>
                </a:moveTo>
                <a:lnTo>
                  <a:pt x="18256674" y="0"/>
                </a:lnTo>
                <a:lnTo>
                  <a:pt x="18256674" y="12171115"/>
                </a:lnTo>
                <a:lnTo>
                  <a:pt x="0" y="121711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466927" y="-4280359"/>
            <a:ext cx="10812392" cy="10812392"/>
          </a:xfrm>
          <a:custGeom>
            <a:avLst/>
            <a:gdLst/>
            <a:ahLst/>
            <a:cxnLst/>
            <a:rect r="r" b="b" t="t" l="l"/>
            <a:pathLst>
              <a:path h="10812392" w="10812392">
                <a:moveTo>
                  <a:pt x="0" y="0"/>
                </a:moveTo>
                <a:lnTo>
                  <a:pt x="10812393" y="0"/>
                </a:lnTo>
                <a:lnTo>
                  <a:pt x="10812393" y="10812392"/>
                </a:lnTo>
                <a:lnTo>
                  <a:pt x="0" y="10812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407200" y="4432068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7078" y="7902203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2"/>
                </a:lnTo>
                <a:lnTo>
                  <a:pt x="0" y="57643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28187" y="1343114"/>
            <a:ext cx="5933717" cy="6177909"/>
          </a:xfrm>
          <a:custGeom>
            <a:avLst/>
            <a:gdLst/>
            <a:ahLst/>
            <a:cxnLst/>
            <a:rect r="r" b="b" t="t" l="l"/>
            <a:pathLst>
              <a:path h="6177909" w="5933717">
                <a:moveTo>
                  <a:pt x="0" y="0"/>
                </a:moveTo>
                <a:lnTo>
                  <a:pt x="5933716" y="0"/>
                </a:lnTo>
                <a:lnTo>
                  <a:pt x="5933716" y="6177909"/>
                </a:lnTo>
                <a:lnTo>
                  <a:pt x="0" y="61779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65133">
            <a:off x="13778162" y="8425213"/>
            <a:ext cx="3662880" cy="904947"/>
          </a:xfrm>
          <a:custGeom>
            <a:avLst/>
            <a:gdLst/>
            <a:ahLst/>
            <a:cxnLst/>
            <a:rect r="r" b="b" t="t" l="l"/>
            <a:pathLst>
              <a:path h="904947" w="3662880">
                <a:moveTo>
                  <a:pt x="0" y="0"/>
                </a:moveTo>
                <a:lnTo>
                  <a:pt x="3662881" y="0"/>
                </a:lnTo>
                <a:lnTo>
                  <a:pt x="3662881" y="904947"/>
                </a:lnTo>
                <a:lnTo>
                  <a:pt x="0" y="9049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730790" y="7968878"/>
            <a:ext cx="12528510" cy="596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99"/>
              </a:lnSpc>
            </a:pPr>
            <a:r>
              <a:rPr lang="en-US" sz="4410" spc="-57">
                <a:solidFill>
                  <a:srgbClr val="001B39"/>
                </a:solidFill>
                <a:latin typeface="Archivo Black"/>
                <a:ea typeface="Archivo Black"/>
                <a:cs typeface="Archivo Black"/>
                <a:sym typeface="Archivo Black"/>
              </a:rPr>
              <a:t>"</a:t>
            </a:r>
            <a:r>
              <a:rPr lang="en-US" sz="4410" spc="-57">
                <a:solidFill>
                  <a:srgbClr val="001B39"/>
                </a:solidFill>
                <a:latin typeface="Archivo Black"/>
                <a:ea typeface="Archivo Black"/>
                <a:cs typeface="Archivo Black"/>
                <a:sym typeface="Archivo Black"/>
              </a:rPr>
              <a:t>Duas décadas de excelência cirúrgica"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283632"/>
            <a:ext cx="16993429" cy="1769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54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ESFERAS RETRORREFLEXIVAS PARA</a:t>
            </a:r>
          </a:p>
          <a:p>
            <a:pPr algn="l">
              <a:lnSpc>
                <a:spcPts val="7020"/>
              </a:lnSpc>
            </a:pPr>
            <a:r>
              <a:rPr lang="en-US" sz="54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NEURONAVEGAÇÃO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479441" y="4340169"/>
            <a:ext cx="6615812" cy="3763587"/>
          </a:xfrm>
          <a:custGeom>
            <a:avLst/>
            <a:gdLst/>
            <a:ahLst/>
            <a:cxnLst/>
            <a:rect r="r" b="b" t="t" l="l"/>
            <a:pathLst>
              <a:path h="3763587" w="6615812">
                <a:moveTo>
                  <a:pt x="0" y="0"/>
                </a:moveTo>
                <a:lnTo>
                  <a:pt x="6615812" y="0"/>
                </a:lnTo>
                <a:lnTo>
                  <a:pt x="6615812" y="3763587"/>
                </a:lnTo>
                <a:lnTo>
                  <a:pt x="0" y="37635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486150"/>
            <a:ext cx="9876777" cy="5939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equipamento que ajuda cirurgiões a localizar e operar áreas do cérebro com mais precisão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neuronavegador usa imagens de tomografia computadorizada ou ressonância magnética para criar um modelo tridimensional do cérebro do paciente.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modelo é sobreposto ao cérebro do paciente, permitindo que o cirurgião visualize o local exato em que está operando.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cirurgião pode usar o neuronavegador para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planejar a cirurgia e localizar o albo durante o procedimento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593829"/>
            <a:ext cx="16993429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DISSECTOR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075327" y="3640082"/>
            <a:ext cx="6890234" cy="4463674"/>
          </a:xfrm>
          <a:custGeom>
            <a:avLst/>
            <a:gdLst/>
            <a:ahLst/>
            <a:cxnLst/>
            <a:rect r="r" b="b" t="t" l="l"/>
            <a:pathLst>
              <a:path h="4463674" w="6890234">
                <a:moveTo>
                  <a:pt x="0" y="0"/>
                </a:moveTo>
                <a:lnTo>
                  <a:pt x="6890234" y="0"/>
                </a:lnTo>
                <a:lnTo>
                  <a:pt x="6890234" y="4463674"/>
                </a:lnTo>
                <a:lnTo>
                  <a:pt x="0" y="4463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77" t="0" r="-7077" b="-4932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12383" y="5742274"/>
            <a:ext cx="8851173" cy="2233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É utilizada em todos os tipos de cirurgias, destinada a apoio em procedimentos cirúrgicos com a finalidade de coagulação ou fulguração eletrocirúrgica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593829"/>
            <a:ext cx="16993429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CABO PARA PINÇA BIPOLAR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361524" y="4176521"/>
            <a:ext cx="3943234" cy="4452420"/>
          </a:xfrm>
          <a:custGeom>
            <a:avLst/>
            <a:gdLst/>
            <a:ahLst/>
            <a:cxnLst/>
            <a:rect r="r" b="b" t="t" l="l"/>
            <a:pathLst>
              <a:path h="4452420" w="3943234">
                <a:moveTo>
                  <a:pt x="0" y="0"/>
                </a:moveTo>
                <a:lnTo>
                  <a:pt x="3943234" y="0"/>
                </a:lnTo>
                <a:lnTo>
                  <a:pt x="3943234" y="4452421"/>
                </a:lnTo>
                <a:lnTo>
                  <a:pt x="0" y="44524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71849" y="3603511"/>
            <a:ext cx="9876777" cy="4500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Acessório exclusivo para uso com a </a:t>
            </a:r>
            <a:r>
              <a:rPr lang="en-US" sz="32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PINÇA BIPOLAR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, vendido separadamente;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Fabricado com fio de cobre revestido com polímero com 3 metros de comprimento e conector de 45 graus;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Esterilizado por Óxido de Etileno (ETO);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Produto estéril.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593829"/>
            <a:ext cx="16993429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PINÇA BIPOLAR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355478" y="4112621"/>
            <a:ext cx="5966021" cy="2939235"/>
          </a:xfrm>
          <a:custGeom>
            <a:avLst/>
            <a:gdLst/>
            <a:ahLst/>
            <a:cxnLst/>
            <a:rect r="r" b="b" t="t" l="l"/>
            <a:pathLst>
              <a:path h="2939235" w="5966021">
                <a:moveTo>
                  <a:pt x="0" y="0"/>
                </a:moveTo>
                <a:lnTo>
                  <a:pt x="5966021" y="0"/>
                </a:lnTo>
                <a:lnTo>
                  <a:pt x="5966021" y="2939235"/>
                </a:lnTo>
                <a:lnTo>
                  <a:pt x="0" y="2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627096" y="7670981"/>
            <a:ext cx="5408781" cy="1741316"/>
          </a:xfrm>
          <a:custGeom>
            <a:avLst/>
            <a:gdLst/>
            <a:ahLst/>
            <a:cxnLst/>
            <a:rect r="r" b="b" t="t" l="l"/>
            <a:pathLst>
              <a:path h="1741316" w="5408781">
                <a:moveTo>
                  <a:pt x="0" y="0"/>
                </a:moveTo>
                <a:lnTo>
                  <a:pt x="5408781" y="0"/>
                </a:lnTo>
                <a:lnTo>
                  <a:pt x="5408781" y="1741316"/>
                </a:lnTo>
                <a:lnTo>
                  <a:pt x="0" y="17413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78613" y="3396312"/>
            <a:ext cx="8851173" cy="6167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É utilizada em todos os tipos 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 cirurgias, destinada a apoio em procedimentos cirúrgicos com a finalidade de coagulação ou fulguração eletrocirúrgica.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É também utilizada especificamente em cirurgias delicadas, como microcirurgias, cirurgias vasculares, neurocirúrgicas, microcirurgias oftalmológicas e para otorrinolaringologistas.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789218" y="3312901"/>
            <a:ext cx="2733857" cy="5970671"/>
          </a:xfrm>
          <a:custGeom>
            <a:avLst/>
            <a:gdLst/>
            <a:ahLst/>
            <a:cxnLst/>
            <a:rect r="r" b="b" t="t" l="l"/>
            <a:pathLst>
              <a:path h="5970671" w="2733857">
                <a:moveTo>
                  <a:pt x="0" y="0"/>
                </a:moveTo>
                <a:lnTo>
                  <a:pt x="2733857" y="0"/>
                </a:lnTo>
                <a:lnTo>
                  <a:pt x="2733857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4594" t="0" r="-63803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613" y="1718289"/>
            <a:ext cx="7754590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BROCA DE TREPANO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78613" y="3885703"/>
            <a:ext cx="8851173" cy="3357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Um perfurador concebido pa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 uma precisão sem esforço. Porque se trata de desempenho. eficiente. Por sua vez, isto permite que o paciente recupere mais rapidamente e obtenha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melhores resultados.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BROCA CORTANTE OU DIAMANTADA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462372" y="3689236"/>
            <a:ext cx="2387154" cy="5313870"/>
          </a:xfrm>
          <a:custGeom>
            <a:avLst/>
            <a:gdLst/>
            <a:ahLst/>
            <a:cxnLst/>
            <a:rect r="r" b="b" t="t" l="l"/>
            <a:pathLst>
              <a:path h="5313870" w="2387154">
                <a:moveTo>
                  <a:pt x="0" y="0"/>
                </a:moveTo>
                <a:lnTo>
                  <a:pt x="2387154" y="0"/>
                </a:lnTo>
                <a:lnTo>
                  <a:pt x="2387154" y="5313870"/>
                </a:lnTo>
                <a:lnTo>
                  <a:pt x="0" y="53138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120082" y="4408963"/>
            <a:ext cx="2342290" cy="5186499"/>
          </a:xfrm>
          <a:custGeom>
            <a:avLst/>
            <a:gdLst/>
            <a:ahLst/>
            <a:cxnLst/>
            <a:rect r="r" b="b" t="t" l="l"/>
            <a:pathLst>
              <a:path h="5186499" w="2342290">
                <a:moveTo>
                  <a:pt x="0" y="0"/>
                </a:moveTo>
                <a:lnTo>
                  <a:pt x="2342290" y="0"/>
                </a:lnTo>
                <a:lnTo>
                  <a:pt x="2342290" y="5186500"/>
                </a:lnTo>
                <a:lnTo>
                  <a:pt x="0" y="5186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78613" y="3622561"/>
            <a:ext cx="8851173" cy="448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Modelo indicado pa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 desbaste delicado e polimento de espiculas de ósseas, com a finalidade de promover acabamento ósseo. Também é indicada, nas descompressões de estruturas nervosas ou vasculares junto ao osso pois não agredirem diretamente os tecidos moles.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FRESA PARA CRANIOTOMIA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954797" y="3810008"/>
            <a:ext cx="5067378" cy="5256436"/>
          </a:xfrm>
          <a:custGeom>
            <a:avLst/>
            <a:gdLst/>
            <a:ahLst/>
            <a:cxnLst/>
            <a:rect r="r" b="b" t="t" l="l"/>
            <a:pathLst>
              <a:path h="5256436" w="5067378">
                <a:moveTo>
                  <a:pt x="0" y="0"/>
                </a:moveTo>
                <a:lnTo>
                  <a:pt x="5067377" y="0"/>
                </a:lnTo>
                <a:lnTo>
                  <a:pt x="5067377" y="5256435"/>
                </a:lnTo>
                <a:lnTo>
                  <a:pt x="0" y="52564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604" t="0" r="-3903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4746511"/>
            <a:ext cx="8851173" cy="2233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Modelo indicado pa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 utilização em conjunto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com um craniótomo elétrico ou pneumático para realização de craniotomias e laminectomias.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647286" y="1479021"/>
            <a:ext cx="16993429" cy="183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MICRO FEATHER LAMINA PARA</a:t>
            </a:r>
          </a:p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INCISÕES FINAS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954797" y="4272680"/>
            <a:ext cx="6077949" cy="3831075"/>
          </a:xfrm>
          <a:custGeom>
            <a:avLst/>
            <a:gdLst/>
            <a:ahLst/>
            <a:cxnLst/>
            <a:rect r="r" b="b" t="t" l="l"/>
            <a:pathLst>
              <a:path h="3831075" w="6077949">
                <a:moveTo>
                  <a:pt x="0" y="0"/>
                </a:moveTo>
                <a:lnTo>
                  <a:pt x="6077949" y="0"/>
                </a:lnTo>
                <a:lnTo>
                  <a:pt x="6077949" y="3831076"/>
                </a:lnTo>
                <a:lnTo>
                  <a:pt x="0" y="38310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47286" y="3883303"/>
            <a:ext cx="8851173" cy="5043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É um produto desenvolvido com uma lâmina sistem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atizada e alça especial para 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mi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crocirurgia. Com uma precisão acentuada proporcionada pelo aço inoxidável da mais alta qualidade, possui formas originais que garantem facilidade de utilização e eficiência de trabalho que dificilmente pode ser fornecida por bisturis convencionais.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647286" y="1479021"/>
            <a:ext cx="16993429" cy="183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ASPIRADOR ULTRASSÔNICO SONATUS</a:t>
            </a:r>
          </a:p>
          <a:p>
            <a:pPr algn="l">
              <a:lnSpc>
                <a:spcPts val="7280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498458" y="3725798"/>
            <a:ext cx="5844320" cy="5209067"/>
          </a:xfrm>
          <a:custGeom>
            <a:avLst/>
            <a:gdLst/>
            <a:ahLst/>
            <a:cxnLst/>
            <a:rect r="r" b="b" t="t" l="l"/>
            <a:pathLst>
              <a:path h="5209067" w="5844320">
                <a:moveTo>
                  <a:pt x="0" y="0"/>
                </a:moveTo>
                <a:lnTo>
                  <a:pt x="5844320" y="0"/>
                </a:lnTo>
                <a:lnTo>
                  <a:pt x="5844320" y="5209068"/>
                </a:lnTo>
                <a:lnTo>
                  <a:pt x="0" y="52090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77" t="0" r="-7077" b="-4932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47286" y="3311803"/>
            <a:ext cx="8851173" cy="6186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equipamento efetua a 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ablação precisa de tecidos e aspira seus fragmentos. Possui três funções: </a:t>
            </a:r>
            <a:r>
              <a:rPr lang="en-US" sz="32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ultrassom, aspiração e irrigação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, que podem ser configuradas para o melhor desempenho.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</a:t>
            </a:r>
            <a:r>
              <a:rPr lang="en-US" sz="32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Sonatus 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gera frequências de 20 a 60 KHz, ajustando a faixa ideal de trabalho da caneta, para garantir a máxima transferência de energia ultrassônica ao tecido alvo.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506901"/>
            <a:ext cx="13343022" cy="1585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70"/>
              </a:lnSpc>
            </a:pPr>
            <a:r>
              <a:rPr lang="en-US" sz="49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AGENTE HEMOSTÁTICO DE COLÁGENO ABSORVÍVEL HELITENE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454511" y="2424811"/>
            <a:ext cx="6833489" cy="6833489"/>
          </a:xfrm>
          <a:custGeom>
            <a:avLst/>
            <a:gdLst/>
            <a:ahLst/>
            <a:cxnLst/>
            <a:rect r="r" b="b" t="t" l="l"/>
            <a:pathLst>
              <a:path h="6833489" w="6833489">
                <a:moveTo>
                  <a:pt x="0" y="0"/>
                </a:moveTo>
                <a:lnTo>
                  <a:pt x="6833489" y="0"/>
                </a:lnTo>
                <a:lnTo>
                  <a:pt x="6833489" y="6833489"/>
                </a:lnTo>
                <a:lnTo>
                  <a:pt x="0" y="6833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383994"/>
            <a:ext cx="10516443" cy="6401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HELITENE® é um agente hemostático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absorvente macio, branco e maleável. Fibrilar do HELISTAT®, que é uma esponja hemostática de colágeno absorvível branca, macia, maleável e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não friável.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Devido à estrutura esponjosa ou fibrilar, a aplicação do agente hemostático no local onde se deseja a hemostásia é facilmente controlada. Não ocorre dispersão não desejada sobre o local operatório.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material básico a partir do qual o Agente Hemostático é fabricado é o colágeno obtido a partir do tendão flexor profundo (Aquiles) de bovino</a:t>
            </a:r>
          </a:p>
          <a:p>
            <a:pPr algn="l">
              <a:lnSpc>
                <a:spcPts val="3640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38BA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14000"/>
            </a:blip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2733654"/>
            <a:ext cx="18288000" cy="7553346"/>
            <a:chOff x="0" y="0"/>
            <a:chExt cx="4816593" cy="19893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1989359"/>
            </a:xfrm>
            <a:custGeom>
              <a:avLst/>
              <a:gdLst/>
              <a:ahLst/>
              <a:cxnLst/>
              <a:rect r="r" b="b" t="t" l="l"/>
              <a:pathLst>
                <a:path h="198935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989359"/>
                  </a:lnTo>
                  <a:lnTo>
                    <a:pt x="0" y="198935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66675"/>
              <a:ext cx="4816593" cy="20560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9" id="9"/>
          <p:cNvSpPr txBox="true"/>
          <p:nvPr/>
        </p:nvSpPr>
        <p:spPr>
          <a:xfrm rot="0">
            <a:off x="4639504" y="1053053"/>
            <a:ext cx="9008992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b="true" sz="6999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Agenda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077" t="0" r="-7077" b="-49323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3459025" y="4240166"/>
            <a:ext cx="13555402" cy="4092769"/>
            <a:chOff x="0" y="0"/>
            <a:chExt cx="18073870" cy="5457025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58159" y="1370579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02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2830048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03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46527" y="-89742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01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2506155" y="248230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Quem somos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506155" y="1747945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Nossa Missão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2506155" y="3168020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Histórico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46527" y="4289517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04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2506155" y="4627489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Áreas de atuação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9358005" y="1409973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06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9358005" y="2943147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07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9358005" y="-114300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05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11197498" y="236535"/>
              <a:ext cx="6876371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Inovação e Tecnologia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1197498" y="1708551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Nossa Equipe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11197498" y="3179652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Neurocirurgia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9358005" y="4289517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08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11197498" y="4627489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Contato</a:t>
              </a: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-6023771" y="3078978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2" y="0"/>
                </a:lnTo>
                <a:lnTo>
                  <a:pt x="8461602" y="8461603"/>
                </a:lnTo>
                <a:lnTo>
                  <a:pt x="0" y="8461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57078" y="7902203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2"/>
                </a:lnTo>
                <a:lnTo>
                  <a:pt x="0" y="57643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1" id="31"/>
          <p:cNvSpPr/>
          <p:nvPr/>
        </p:nvSpPr>
        <p:spPr>
          <a:xfrm flipH="true" flipV="true">
            <a:off x="9935747" y="4240166"/>
            <a:ext cx="0" cy="4437242"/>
          </a:xfrm>
          <a:prstGeom prst="line">
            <a:avLst/>
          </a:prstGeom>
          <a:ln cap="flat" w="38100">
            <a:solidFill>
              <a:srgbClr val="000000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32" id="32"/>
          <p:cNvSpPr/>
          <p:nvPr/>
        </p:nvSpPr>
        <p:spPr>
          <a:xfrm flipH="false" flipV="false" rot="-10800000">
            <a:off x="15460010" y="6275535"/>
            <a:ext cx="2827990" cy="4114800"/>
          </a:xfrm>
          <a:custGeom>
            <a:avLst/>
            <a:gdLst/>
            <a:ahLst/>
            <a:cxnLst/>
            <a:rect r="r" b="b" t="t" l="l"/>
            <a:pathLst>
              <a:path h="4114800" w="282799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39958"/>
            <a:ext cx="13343022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SELANTE DURAL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613" y="3494360"/>
            <a:ext cx="10516443" cy="5029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Durante procedimento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 neurocirúrgicos, é essencial evitar vazamento liquorico (LCR) para reduzir possíveis eventos adversos e garantir resultados positivos para o paciente. O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istema de selante dural DuraSeal® em hidrogel feito com tecnologia de polímero específico oferece uma vedação hermética rápida e eficaz durante a cirurgia e no período crítico de cicatrização.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sistema de selante dural DuraSeal composto por Polietileno Glicol (PEG) está destinado como complemento a métodos de reparação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da Duramáter.</a:t>
            </a:r>
          </a:p>
          <a:p>
            <a:pPr algn="l">
              <a:lnSpc>
                <a:spcPts val="364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1474859" y="3952378"/>
            <a:ext cx="3731782" cy="5021219"/>
          </a:xfrm>
          <a:custGeom>
            <a:avLst/>
            <a:gdLst/>
            <a:ahLst/>
            <a:cxnLst/>
            <a:rect r="r" b="b" t="t" l="l"/>
            <a:pathLst>
              <a:path h="5021219" w="3731782">
                <a:moveTo>
                  <a:pt x="0" y="0"/>
                </a:moveTo>
                <a:lnTo>
                  <a:pt x="3731782" y="0"/>
                </a:lnTo>
                <a:lnTo>
                  <a:pt x="3731782" y="5021219"/>
                </a:lnTo>
                <a:lnTo>
                  <a:pt x="0" y="5021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377996"/>
            <a:ext cx="13343022" cy="183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SUBSTITUTA DE DURAMATER –</a:t>
            </a:r>
          </a:p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SUTURÁVEL E NÃO SUTURÁVEL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508255" y="4203534"/>
            <a:ext cx="3917674" cy="3340168"/>
          </a:xfrm>
          <a:custGeom>
            <a:avLst/>
            <a:gdLst/>
            <a:ahLst/>
            <a:cxnLst/>
            <a:rect r="r" b="b" t="t" l="l"/>
            <a:pathLst>
              <a:path h="3340168" w="3917674">
                <a:moveTo>
                  <a:pt x="0" y="0"/>
                </a:moveTo>
                <a:lnTo>
                  <a:pt x="3917674" y="0"/>
                </a:lnTo>
                <a:lnTo>
                  <a:pt x="3917674" y="3340168"/>
                </a:lnTo>
                <a:lnTo>
                  <a:pt x="0" y="3340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914161" y="6989475"/>
            <a:ext cx="4408034" cy="2839959"/>
          </a:xfrm>
          <a:custGeom>
            <a:avLst/>
            <a:gdLst/>
            <a:ahLst/>
            <a:cxnLst/>
            <a:rect r="r" b="b" t="t" l="l"/>
            <a:pathLst>
              <a:path h="2839959" w="4408034">
                <a:moveTo>
                  <a:pt x="0" y="0"/>
                </a:moveTo>
                <a:lnTo>
                  <a:pt x="4408035" y="0"/>
                </a:lnTo>
                <a:lnTo>
                  <a:pt x="4408035" y="2839959"/>
                </a:lnTo>
                <a:lnTo>
                  <a:pt x="0" y="28399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78613" y="3686132"/>
            <a:ext cx="8736196" cy="548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matriz DuraGen é um do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 enxertos de cobertura mais seguros e eficazes para restauração e reparo da dura mater.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gabarito de colágeno altamente poroso promove formação rápida de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coágulos de fibrina.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matriz DuraGen oferece rapidamente fechamento impermeável para evitar vazamento de LCR enquanto promove o crescimento natural da dura.</a:t>
            </a:r>
          </a:p>
          <a:p>
            <a:pPr algn="l">
              <a:lnSpc>
                <a:spcPts val="3640"/>
              </a:lnSpc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39958"/>
            <a:ext cx="13343022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TUNELIZADOR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613" y="3035145"/>
            <a:ext cx="11595381" cy="6858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O introdutor de cateter com ou sem válvula é um dispositivo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que permite a inserção de cateteres e outros instrumentos no corpo humano.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Introdutor de cateter com válvula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Protege o local da punção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Previne perda de sangue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Permite a injeção de medicamentos, contrastes ou solução salina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Facilita a troca do fio guia/cateter com mínimo dano ao vaso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Expande a incisão durante procedimentos percutâneos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Simplifica a inserção do cateter na corrente sanguínea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Introdutor de cateter sem válvula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Facilita a passagem de endoscópios e outros instrumentos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Proporciona dilatação ureteral e um canal de trabalho contínuo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Protege a uretra durante as trocas recorrentes de instrumentos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5400000">
            <a:off x="12150381" y="3231551"/>
            <a:ext cx="3182324" cy="5828849"/>
          </a:xfrm>
          <a:custGeom>
            <a:avLst/>
            <a:gdLst/>
            <a:ahLst/>
            <a:cxnLst/>
            <a:rect r="r" b="b" t="t" l="l"/>
            <a:pathLst>
              <a:path h="5828849" w="3182324">
                <a:moveTo>
                  <a:pt x="0" y="0"/>
                </a:moveTo>
                <a:lnTo>
                  <a:pt x="3182324" y="0"/>
                </a:lnTo>
                <a:lnTo>
                  <a:pt x="3182324" y="5828849"/>
                </a:lnTo>
                <a:lnTo>
                  <a:pt x="0" y="5828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377996"/>
            <a:ext cx="13343022" cy="183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VALVULA PARA HIDROCEFALIA</a:t>
            </a:r>
          </a:p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AUTO-REGULÁVEL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595003" y="4924237"/>
            <a:ext cx="5664297" cy="2474165"/>
          </a:xfrm>
          <a:custGeom>
            <a:avLst/>
            <a:gdLst/>
            <a:ahLst/>
            <a:cxnLst/>
            <a:rect r="r" b="b" t="t" l="l"/>
            <a:pathLst>
              <a:path h="2474165" w="5664297">
                <a:moveTo>
                  <a:pt x="0" y="0"/>
                </a:moveTo>
                <a:lnTo>
                  <a:pt x="5664297" y="0"/>
                </a:lnTo>
                <a:lnTo>
                  <a:pt x="5664297" y="2474165"/>
                </a:lnTo>
                <a:lnTo>
                  <a:pt x="0" y="24741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77" t="0" r="-7077" b="-4932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950063"/>
            <a:ext cx="10642319" cy="5220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Projetado para regular o fluxo em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condições normais. Taxa de produção de LCR de 18-30 ml/h.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sistema de válvula autorreguladora OSV II utiliza tecnologia avançada para manter a PIC fisiológica, ajustando-se automaticamente às necessidades de seus pacientes.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Incorpora os benefícios da baixa pressão de abertura sem risco excessivo de drenagem. O design de três estágios permite um gerenciamento superior do excesso de drenagem postural e vasogênica.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Não contém partículas magnéticas e é seguro para uso em procedimentos de diagnóstico, incluindo ressonância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377996"/>
            <a:ext cx="13343022" cy="183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VALVULA PARA HIDROCEFALIA</a:t>
            </a:r>
          </a:p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PROGRAMÁVEL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234849">
            <a:off x="11329940" y="5145658"/>
            <a:ext cx="7225010" cy="2667638"/>
          </a:xfrm>
          <a:custGeom>
            <a:avLst/>
            <a:gdLst/>
            <a:ahLst/>
            <a:cxnLst/>
            <a:rect r="r" b="b" t="t" l="l"/>
            <a:pathLst>
              <a:path h="2667638" w="7225010">
                <a:moveTo>
                  <a:pt x="0" y="0"/>
                </a:moveTo>
                <a:lnTo>
                  <a:pt x="7225010" y="0"/>
                </a:lnTo>
                <a:lnTo>
                  <a:pt x="7225010" y="2667639"/>
                </a:lnTo>
                <a:lnTo>
                  <a:pt x="0" y="26676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479" t="0" r="-4176" b="-970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77" t="0" r="-7077" b="-4932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392850"/>
            <a:ext cx="11469505" cy="6334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Válvula Programável </a:t>
            </a:r>
            <a:r>
              <a:rPr lang="en-US" sz="26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CERTAS Plus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oferece a capacidade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 otimizar a pressão de abertura de um sistema de derivação antes e após a implantação. A condição de um paciente de derivação geralmente muda ao longo do tratamento, tornando necessárias mudanças de pressão.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válvula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programável </a:t>
            </a:r>
            <a:r>
              <a:rPr lang="en-US" sz="26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CERTAS Plus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permite que o cirurgião altere de forma não invasiva a pressão de abertura para uma das oito configurações de desempenho, variando de 1 (baixa pressão) a 7 (alta pressão), além da configuração de desempenho 8, que é um “Desligamento virtual”. Esta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programação pode anular a necessidade de cirurgia de revisão para alterar a pressão da válvula.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configuração da válvula programável </a:t>
            </a:r>
            <a:r>
              <a:rPr lang="en-US" sz="26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CERTAS Plus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é alterada através do uso de um campo magnético aplicado externamente. A aplicação de um campo magnético específico ao mecanismo da válvula ajustável permitirá que o came gire levemente, aumentando ou diminuindo a tensão na mola e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alterando a configuração da válvula.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377996"/>
            <a:ext cx="14116260" cy="183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CATÉTER DE PRESSÃO INTRACRANIANA</a:t>
            </a:r>
          </a:p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– PIC – CAMINO/NATUS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045835" y="6067471"/>
            <a:ext cx="5884598" cy="3539954"/>
          </a:xfrm>
          <a:custGeom>
            <a:avLst/>
            <a:gdLst/>
            <a:ahLst/>
            <a:cxnLst/>
            <a:rect r="r" b="b" t="t" l="l"/>
            <a:pathLst>
              <a:path h="3539954" w="5884598">
                <a:moveTo>
                  <a:pt x="0" y="0"/>
                </a:moveTo>
                <a:lnTo>
                  <a:pt x="5884598" y="0"/>
                </a:lnTo>
                <a:lnTo>
                  <a:pt x="5884598" y="3539953"/>
                </a:lnTo>
                <a:lnTo>
                  <a:pt x="0" y="35399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4316775"/>
            <a:ext cx="15407629" cy="11342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sistema de monitoramento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PIC Camino é a plataforma mais avançada da Natus para fornecer neuromonitoramento multimodal. O monitoramento contínuo permite uma intervenção precoce para melhorar potencialmente os resultados do paciente.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377996"/>
            <a:ext cx="14116260" cy="183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DVE – DRENAGEM VENTRICULAR</a:t>
            </a:r>
          </a:p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EXTERNA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58781">
            <a:off x="11427988" y="4884229"/>
            <a:ext cx="4627111" cy="4652055"/>
          </a:xfrm>
          <a:custGeom>
            <a:avLst/>
            <a:gdLst/>
            <a:ahLst/>
            <a:cxnLst/>
            <a:rect r="r" b="b" t="t" l="l"/>
            <a:pathLst>
              <a:path h="4652055" w="4627111">
                <a:moveTo>
                  <a:pt x="0" y="0"/>
                </a:moveTo>
                <a:lnTo>
                  <a:pt x="4627111" y="0"/>
                </a:lnTo>
                <a:lnTo>
                  <a:pt x="4627111" y="4652055"/>
                </a:lnTo>
                <a:lnTo>
                  <a:pt x="0" y="46520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77" t="0" r="-7077" b="-4932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666363"/>
            <a:ext cx="12548443" cy="5591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drenagem ventricular externa (DVE) é um procedimento cirúrg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ico que drena o líquido cefalorraquidiano (LCR) ou sangue. É utilizada para tratar distúrbios da circulação liquórica, como hemorragias, infecções e traumatismos cranioencefálicos.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Para que serve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Monitorar a pressão intracraniana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Reduzir a pressão intracraniana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Administrar medicamentos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C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oleta de líquor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Drenagem de LCR em casos de hidrocefalia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Drenagem de LCR em casos de hemorragia subaracnóidea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Drenagem de LCR em casos de hemorragia intraventricular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Drenagem de LCR em casos de infecção do sistema nervoso central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renagem de LCR em casos de traumatismo cranioencefálico</a:t>
            </a:r>
          </a:p>
          <a:p>
            <a:pPr algn="l">
              <a:lnSpc>
                <a:spcPts val="2964"/>
              </a:lnSpc>
            </a:pP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416772" y="1876288"/>
            <a:ext cx="14116260" cy="1290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DRENO DE SILICONE REDONDO, MULTIPERFURADO, RADIOPACO, COM TROCARTE </a:t>
            </a:r>
          </a:p>
          <a:p>
            <a:pPr algn="ctr">
              <a:lnSpc>
                <a:spcPts val="3380"/>
              </a:lnSpc>
            </a:pPr>
            <a:r>
              <a:rPr lang="en-US" sz="2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E</a:t>
            </a:r>
          </a:p>
          <a:p>
            <a:pPr algn="ctr">
              <a:lnSpc>
                <a:spcPts val="3380"/>
              </a:lnSpc>
            </a:pPr>
            <a:r>
              <a:rPr lang="en-US" b="true" sz="2600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DRENO DE SILICONE REDONDO, CANALETADO, RADIOPACO, COM TROCARTE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478874" y="7543702"/>
            <a:ext cx="5992057" cy="2527899"/>
          </a:xfrm>
          <a:custGeom>
            <a:avLst/>
            <a:gdLst/>
            <a:ahLst/>
            <a:cxnLst/>
            <a:rect r="r" b="b" t="t" l="l"/>
            <a:pathLst>
              <a:path h="2527899" w="5992057">
                <a:moveTo>
                  <a:pt x="0" y="0"/>
                </a:moveTo>
                <a:lnTo>
                  <a:pt x="5992057" y="0"/>
                </a:lnTo>
                <a:lnTo>
                  <a:pt x="5992057" y="2527899"/>
                </a:lnTo>
                <a:lnTo>
                  <a:pt x="0" y="25278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504341" y="4334684"/>
            <a:ext cx="3739079" cy="3209018"/>
          </a:xfrm>
          <a:custGeom>
            <a:avLst/>
            <a:gdLst/>
            <a:ahLst/>
            <a:cxnLst/>
            <a:rect r="r" b="b" t="t" l="l"/>
            <a:pathLst>
              <a:path h="3209018" w="3739079">
                <a:moveTo>
                  <a:pt x="0" y="0"/>
                </a:moveTo>
                <a:lnTo>
                  <a:pt x="3739079" y="0"/>
                </a:lnTo>
                <a:lnTo>
                  <a:pt x="3739079" y="3209018"/>
                </a:lnTo>
                <a:lnTo>
                  <a:pt x="0" y="32090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86506" y="3997719"/>
            <a:ext cx="11235735" cy="4106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Dreno de silicone redondo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multiperfurado, de sucção a vácuo com trocarte,128cm de comprimento, permitindo perfeita conexão com o reservatório. Sistema fechado, totalmente de silicone, moldado por injeção, dotado de listra radiopaca, possibilitando dimensionar a porção inserida na cavidade.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Dreno de silicone redondo canaletado, de sucção à vácuo com trocarte. Totalmente canaletado (com canais), permitindo uma melhor drenagem, proporcionando que o líquido flua sob todo o dreno. A drenagem entre os canais possibilita trajetos alternativos em torno das obstruções.</a:t>
            </a:r>
          </a:p>
          <a:p>
            <a:pPr algn="l">
              <a:lnSpc>
                <a:spcPts val="2964"/>
              </a:lnSpc>
            </a:pP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686506" y="1771209"/>
            <a:ext cx="14116260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KIT CANULA PARA BIOPSIA </a:t>
            </a: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CEREBAL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763020" y="4331836"/>
            <a:ext cx="5860715" cy="3628062"/>
          </a:xfrm>
          <a:custGeom>
            <a:avLst/>
            <a:gdLst/>
            <a:ahLst/>
            <a:cxnLst/>
            <a:rect r="r" b="b" t="t" l="l"/>
            <a:pathLst>
              <a:path h="3628062" w="5860715">
                <a:moveTo>
                  <a:pt x="0" y="0"/>
                </a:moveTo>
                <a:lnTo>
                  <a:pt x="5860715" y="0"/>
                </a:lnTo>
                <a:lnTo>
                  <a:pt x="5860715" y="3628061"/>
                </a:lnTo>
                <a:lnTo>
                  <a:pt x="0" y="36280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86506" y="3428677"/>
            <a:ext cx="9268291" cy="5963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As cânulas de biópsia cereb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ral são vitais para o diagnóstico neurocirúrgico, uma vez que reduzem o risco de infeção ou de doenças priónicas.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Destinado à realização de Biópsia Cerebral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Kit de agulhas e buchas estéreis, descartáveis e de USO ÚNICO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Adaptável aos principais equipamentos para Estereotaxia disponíveis no mercado, de modo prático e rápido</a:t>
            </a:r>
          </a:p>
          <a:p>
            <a:pPr algn="l">
              <a:lnSpc>
                <a:spcPts val="2964"/>
              </a:lnSpc>
            </a:pP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Fácil sistema de identificação para abertura e fechamento da janela de corte</a:t>
            </a:r>
          </a:p>
          <a:p>
            <a:pPr algn="l">
              <a:lnSpc>
                <a:spcPts val="2964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Esterilizado por óxido de etileno (ETO)</a:t>
            </a:r>
          </a:p>
          <a:p>
            <a:pPr algn="l">
              <a:lnSpc>
                <a:spcPts val="2964"/>
              </a:lnSpc>
            </a:pP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686506" y="1771209"/>
            <a:ext cx="14116260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RESERVATÓRIO DE SILICONE TIPO P</a:t>
            </a: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ERA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582131" y="4384604"/>
            <a:ext cx="7041604" cy="3286925"/>
          </a:xfrm>
          <a:custGeom>
            <a:avLst/>
            <a:gdLst/>
            <a:ahLst/>
            <a:cxnLst/>
            <a:rect r="r" b="b" t="t" l="l"/>
            <a:pathLst>
              <a:path h="3286925" w="7041604">
                <a:moveTo>
                  <a:pt x="0" y="0"/>
                </a:moveTo>
                <a:lnTo>
                  <a:pt x="7041604" y="0"/>
                </a:lnTo>
                <a:lnTo>
                  <a:pt x="7041604" y="3286925"/>
                </a:lnTo>
                <a:lnTo>
                  <a:pt x="0" y="3286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86506" y="3802255"/>
            <a:ext cx="8081459" cy="4012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Reser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vatório de sucção de silicone tipo bulbo de única entrada, formato anatômico, flexível, fácil compressão, aspiração com pressão constante, dotado de válvula via única (antirrefluxo) e uma saída para descarte com tampa tipo rosca propiciando vedação hermética, sem 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me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canismo interno que interfira com o esvaziamento e/ou obtenção de cultura fiel, graduação a cada 25ml 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ermitindo o controle do débito drenado.</a:t>
            </a:r>
          </a:p>
          <a:p>
            <a:pPr algn="l">
              <a:lnSpc>
                <a:spcPts val="3192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745252"/>
            <a:ext cx="13737561" cy="7769860"/>
            <a:chOff x="0" y="0"/>
            <a:chExt cx="18316748" cy="103598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18316748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Quem somos</a:t>
              </a:r>
              <a:r>
                <a:rPr lang="en-US" sz="6999" b="true">
                  <a:solidFill>
                    <a:srgbClr val="2A2E3A"/>
                  </a:solidFill>
                  <a:latin typeface="Klein Bold"/>
                  <a:ea typeface="Klein Bold"/>
                  <a:cs typeface="Klein Bold"/>
                  <a:sym typeface="Klein Bold"/>
                </a:rPr>
                <a:t>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6536737" cy="8251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Há mais de 24 anos, 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é referência no fornecimento de instrumentos cirúrgicos de alta precisão, atendendo com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excelência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procedimentos de crânio, coluna e tratamento da dor.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Nosso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compromisso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é com 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vida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. Cada produto é pensado para oferecer segurança, confiabilidade e inovação, ajudando médicos e equipes de saúde a alcançar resultados ainda mais positivos.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Combinamos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experiência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, tecnologia e dedicação para contribuir com o avanço da medicina no Brasil.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686506" y="1771209"/>
            <a:ext cx="14116260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CIMENTO CIRÚRGICO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536939" y="3952378"/>
            <a:ext cx="5010619" cy="4761553"/>
          </a:xfrm>
          <a:custGeom>
            <a:avLst/>
            <a:gdLst/>
            <a:ahLst/>
            <a:cxnLst/>
            <a:rect r="r" b="b" t="t" l="l"/>
            <a:pathLst>
              <a:path h="4761553" w="5010619">
                <a:moveTo>
                  <a:pt x="0" y="0"/>
                </a:moveTo>
                <a:lnTo>
                  <a:pt x="5010619" y="0"/>
                </a:lnTo>
                <a:lnTo>
                  <a:pt x="5010619" y="4761553"/>
                </a:lnTo>
                <a:lnTo>
                  <a:pt x="0" y="47615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86506" y="3522451"/>
            <a:ext cx="9699866" cy="60125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Cimento cirú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rgico para cranioplastia, indicado para os casos de neurocirurgia, cirurgia bucomaxilo-facial, otorrinolaringologia, e cirurgia plástica para reparar defeitos faciais e craniais, sejam eles de origem traumática, cirúrgica ou tumoral.</a:t>
            </a:r>
          </a:p>
          <a:p>
            <a:pPr algn="l">
              <a:lnSpc>
                <a:spcPts val="3192"/>
              </a:lnSpc>
            </a:pPr>
          </a:p>
          <a:p>
            <a:pPr algn="l">
              <a:lnSpc>
                <a:spcPts val="3192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Cimento cirúrgico para crânio, de base acrílica com baixa viscosidade e radiopaco. Indicado para cranioplastia em g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er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al e prototipagem craniana.</a:t>
            </a:r>
          </a:p>
          <a:p>
            <a:pPr algn="l">
              <a:lnSpc>
                <a:spcPts val="3192"/>
              </a:lnSpc>
            </a:pPr>
          </a:p>
          <a:p>
            <a:pPr algn="l">
              <a:lnSpc>
                <a:spcPts val="3192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Excelente tempo de trabalho em estado 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plás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tico.</a:t>
            </a:r>
          </a:p>
          <a:p>
            <a:pPr algn="l">
              <a:lnSpc>
                <a:spcPts val="3192"/>
              </a:lnSpc>
            </a:pPr>
          </a:p>
          <a:p>
            <a:pPr algn="l">
              <a:lnSpc>
                <a:spcPts val="3192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Adequado para moldagem</a:t>
            </a:r>
          </a:p>
          <a:p>
            <a:pPr algn="l">
              <a:lnSpc>
                <a:spcPts val="3192"/>
              </a:lnSpc>
            </a:pPr>
          </a:p>
          <a:p>
            <a:pPr algn="l">
              <a:lnSpc>
                <a:spcPts val="3192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Radiolúcido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686506" y="1309246"/>
            <a:ext cx="14116260" cy="183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BROCA DE INICIAÇÃO AO</a:t>
            </a:r>
          </a:p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FECHAMENTO DE CRANIO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599556" y="4075498"/>
            <a:ext cx="5282671" cy="4028258"/>
          </a:xfrm>
          <a:custGeom>
            <a:avLst/>
            <a:gdLst/>
            <a:ahLst/>
            <a:cxnLst/>
            <a:rect r="r" b="b" t="t" l="l"/>
            <a:pathLst>
              <a:path h="4028258" w="5282671">
                <a:moveTo>
                  <a:pt x="0" y="0"/>
                </a:moveTo>
                <a:lnTo>
                  <a:pt x="5282671" y="0"/>
                </a:lnTo>
                <a:lnTo>
                  <a:pt x="5282671" y="4028258"/>
                </a:lnTo>
                <a:lnTo>
                  <a:pt x="0" y="402825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86506" y="5522701"/>
            <a:ext cx="9699866" cy="2012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As fresas Cirú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rgicas de iniciação ao fechamento de crânio tem por finalidade iniciar a etapa de fechamento realizando perfurações precisas e perfeitas para m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elhor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encaixe dos micro parafusos de perfil 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b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aixímo.</a:t>
            </a:r>
          </a:p>
          <a:p>
            <a:pPr algn="l">
              <a:lnSpc>
                <a:spcPts val="3192"/>
              </a:lnSpc>
            </a:pP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686506" y="1309246"/>
            <a:ext cx="14116260" cy="183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SISTEMA DE FECHAMENTO DE</a:t>
            </a:r>
          </a:p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CRANIO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917290">
            <a:off x="9803780" y="3983401"/>
            <a:ext cx="6950266" cy="5081135"/>
          </a:xfrm>
          <a:custGeom>
            <a:avLst/>
            <a:gdLst/>
            <a:ahLst/>
            <a:cxnLst/>
            <a:rect r="r" b="b" t="t" l="l"/>
            <a:pathLst>
              <a:path h="5081135" w="6950266">
                <a:moveTo>
                  <a:pt x="0" y="0"/>
                </a:moveTo>
                <a:lnTo>
                  <a:pt x="6950267" y="0"/>
                </a:lnTo>
                <a:lnTo>
                  <a:pt x="6950267" y="5081135"/>
                </a:lnTo>
                <a:lnTo>
                  <a:pt x="0" y="50811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86506" y="4722601"/>
            <a:ext cx="9699866" cy="3612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O si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stema de fechamento de crânio é um conjunto de placas, parafusos e malhas utilizados em neurocirurgias para fixar retalhos cranianos.</a:t>
            </a:r>
          </a:p>
          <a:p>
            <a:pPr algn="l">
              <a:lnSpc>
                <a:spcPts val="3192"/>
              </a:lnSpc>
            </a:pPr>
          </a:p>
          <a:p>
            <a:pPr algn="l">
              <a:lnSpc>
                <a:spcPts val="3192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Principais características Estabilizar e reconstruir ossos, Fixar retalhos cranianos, M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elhorar a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estética da reconstrução craniofacial, Reduzir o desconforto aos</a:t>
            </a:r>
          </a:p>
          <a:p>
            <a:pPr algn="l">
              <a:lnSpc>
                <a:spcPts val="3192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tecidos moles.</a:t>
            </a:r>
          </a:p>
          <a:p>
            <a:pPr algn="l">
              <a:lnSpc>
                <a:spcPts val="3192"/>
              </a:lnSpc>
            </a:pP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647286" y="1758135"/>
            <a:ext cx="16993429" cy="4388485"/>
            <a:chOff x="0" y="0"/>
            <a:chExt cx="22657905" cy="58513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2657905" cy="3031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Portifólio de Produtos</a:t>
              </a:r>
            </a:p>
            <a:p>
              <a:pPr algn="l">
                <a:lnSpc>
                  <a:spcPts val="9099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645111"/>
              <a:ext cx="20456022" cy="22062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NEUROCIRURGIA – COLUNA 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593829"/>
            <a:ext cx="16993429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DISSECTOR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78613" y="3356293"/>
            <a:ext cx="11088900" cy="2233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Eletrocoagulação para contenção de sangramentos e enrugamento de cápsulas articulares, auxílio na dissecção dos planos anatômicos.</a:t>
            </a:r>
          </a:p>
          <a:p>
            <a:pPr algn="l">
              <a:lnSpc>
                <a:spcPts val="4480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004814" y="4746445"/>
            <a:ext cx="7574697" cy="4907086"/>
          </a:xfrm>
          <a:custGeom>
            <a:avLst/>
            <a:gdLst/>
            <a:ahLst/>
            <a:cxnLst/>
            <a:rect r="r" b="b" t="t" l="l"/>
            <a:pathLst>
              <a:path h="4907086" w="7574697">
                <a:moveTo>
                  <a:pt x="0" y="0"/>
                </a:moveTo>
                <a:lnTo>
                  <a:pt x="7574697" y="0"/>
                </a:lnTo>
                <a:lnTo>
                  <a:pt x="7574697" y="4907087"/>
                </a:lnTo>
                <a:lnTo>
                  <a:pt x="0" y="49070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593829"/>
            <a:ext cx="16993429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CABO PARA PINÇA BIPOLAR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361524" y="4176521"/>
            <a:ext cx="3943234" cy="4452420"/>
          </a:xfrm>
          <a:custGeom>
            <a:avLst/>
            <a:gdLst/>
            <a:ahLst/>
            <a:cxnLst/>
            <a:rect r="r" b="b" t="t" l="l"/>
            <a:pathLst>
              <a:path h="4452420" w="3943234">
                <a:moveTo>
                  <a:pt x="0" y="0"/>
                </a:moveTo>
                <a:lnTo>
                  <a:pt x="3943234" y="0"/>
                </a:lnTo>
                <a:lnTo>
                  <a:pt x="3943234" y="4452421"/>
                </a:lnTo>
                <a:lnTo>
                  <a:pt x="0" y="44524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71849" y="3603511"/>
            <a:ext cx="9876777" cy="4500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Acessório exclusivo para uso com a </a:t>
            </a:r>
            <a:r>
              <a:rPr lang="en-US" sz="32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PINÇA BIPOLAR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, vendido separadamente;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Fabricado com fio de cobre revestido com polímero com 3 metros de comprimento e conector de 45 graus;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Esterilizado por Óxido de Etileno (ETO);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Produto estéril.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593829"/>
            <a:ext cx="16993429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PINÇA BIPOLAR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355478" y="4112621"/>
            <a:ext cx="5966021" cy="2939235"/>
          </a:xfrm>
          <a:custGeom>
            <a:avLst/>
            <a:gdLst/>
            <a:ahLst/>
            <a:cxnLst/>
            <a:rect r="r" b="b" t="t" l="l"/>
            <a:pathLst>
              <a:path h="2939235" w="5966021">
                <a:moveTo>
                  <a:pt x="0" y="0"/>
                </a:moveTo>
                <a:lnTo>
                  <a:pt x="5966021" y="0"/>
                </a:lnTo>
                <a:lnTo>
                  <a:pt x="5966021" y="2939235"/>
                </a:lnTo>
                <a:lnTo>
                  <a:pt x="0" y="29392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627096" y="7670981"/>
            <a:ext cx="5408781" cy="1741316"/>
          </a:xfrm>
          <a:custGeom>
            <a:avLst/>
            <a:gdLst/>
            <a:ahLst/>
            <a:cxnLst/>
            <a:rect r="r" b="b" t="t" l="l"/>
            <a:pathLst>
              <a:path h="1741316" w="5408781">
                <a:moveTo>
                  <a:pt x="0" y="0"/>
                </a:moveTo>
                <a:lnTo>
                  <a:pt x="5408781" y="0"/>
                </a:lnTo>
                <a:lnTo>
                  <a:pt x="5408781" y="1741316"/>
                </a:lnTo>
                <a:lnTo>
                  <a:pt x="0" y="17413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78613" y="3396312"/>
            <a:ext cx="8851173" cy="6167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É utilizada em todos os tipos 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 cirurgias, destinada a apoio em procedimentos cirúrgicos com a finalidade de coagulação ou fulguração eletrocirúrgica.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É também utilizada especificamente em cirurgias delicadas, como microcirurgias, cirurgias vasculares, neurocirúrgicas, microcirurgias oftalmológicas e para otorrinolaringologistas.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BROCA CORTANTE OU DIAMANTADA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462372" y="3527554"/>
            <a:ext cx="2387154" cy="5313870"/>
          </a:xfrm>
          <a:custGeom>
            <a:avLst/>
            <a:gdLst/>
            <a:ahLst/>
            <a:cxnLst/>
            <a:rect r="r" b="b" t="t" l="l"/>
            <a:pathLst>
              <a:path h="5313870" w="2387154">
                <a:moveTo>
                  <a:pt x="0" y="0"/>
                </a:moveTo>
                <a:lnTo>
                  <a:pt x="2387154" y="0"/>
                </a:lnTo>
                <a:lnTo>
                  <a:pt x="2387154" y="5313870"/>
                </a:lnTo>
                <a:lnTo>
                  <a:pt x="0" y="53138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120082" y="4408963"/>
            <a:ext cx="2342290" cy="5186499"/>
          </a:xfrm>
          <a:custGeom>
            <a:avLst/>
            <a:gdLst/>
            <a:ahLst/>
            <a:cxnLst/>
            <a:rect r="r" b="b" t="t" l="l"/>
            <a:pathLst>
              <a:path h="5186499" w="2342290">
                <a:moveTo>
                  <a:pt x="0" y="0"/>
                </a:moveTo>
                <a:lnTo>
                  <a:pt x="2342290" y="0"/>
                </a:lnTo>
                <a:lnTo>
                  <a:pt x="2342290" y="5186500"/>
                </a:lnTo>
                <a:lnTo>
                  <a:pt x="0" y="5186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78613" y="3622561"/>
            <a:ext cx="8851173" cy="448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Modelo indicado pa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 desbaste delicado e polimento de espiculas de ósseas, com a finalidade de promover acabamento ósseo. Também é indicada, nas descompressões de estruturas nervosas ou vasculares junto ao osso pois não agredirem diretamente os tecidos moles.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KIT DE ENDOSCOPIA DE COLUNA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546906" y="4064003"/>
            <a:ext cx="4784496" cy="3928127"/>
          </a:xfrm>
          <a:custGeom>
            <a:avLst/>
            <a:gdLst/>
            <a:ahLst/>
            <a:cxnLst/>
            <a:rect r="r" b="b" t="t" l="l"/>
            <a:pathLst>
              <a:path h="3928127" w="4784496">
                <a:moveTo>
                  <a:pt x="0" y="0"/>
                </a:moveTo>
                <a:lnTo>
                  <a:pt x="4784496" y="0"/>
                </a:lnTo>
                <a:lnTo>
                  <a:pt x="4784496" y="3928127"/>
                </a:lnTo>
                <a:lnTo>
                  <a:pt x="0" y="3928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455808"/>
            <a:ext cx="10737460" cy="5605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Projetado pa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 fornecer aos cirurgiões instrumentos para serem utilizados em procedimentos cirúrgicos minimamente invasivos, como nos procedimentos vídeos-assistidos (artroscopias de pequenas articulações).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Tem como finalidade acesso minimamente invasivo na coluna vertebral como: Hernias de Disco, Estenose de Canal, Foraminotomia, Laminectomia, Nucleotomia Automatizada, Nucleoplastia, Anulotomia e Anuloplastia.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CANULA BIPOLAR POWER MAX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718717" y="7543702"/>
            <a:ext cx="10107276" cy="2533216"/>
          </a:xfrm>
          <a:custGeom>
            <a:avLst/>
            <a:gdLst/>
            <a:ahLst/>
            <a:cxnLst/>
            <a:rect r="r" b="b" t="t" l="l"/>
            <a:pathLst>
              <a:path h="2533216" w="10107276">
                <a:moveTo>
                  <a:pt x="0" y="0"/>
                </a:moveTo>
                <a:lnTo>
                  <a:pt x="10107276" y="0"/>
                </a:lnTo>
                <a:lnTo>
                  <a:pt x="10107276" y="2533216"/>
                </a:lnTo>
                <a:lnTo>
                  <a:pt x="0" y="2533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38728" y="3343494"/>
            <a:ext cx="14663547" cy="448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Cânula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Bipolar Power-Max é indicado para descompressão discal, cortes, excisão, coagulação e hemostasia de tecidos em procedimentos cirúrgicos, especialmente, mas não limitados a procedimentos de coluna vertebral e neuroendoscópicos.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segurança do procedimento está diretamente relacionada ao conhecimento da técnica e treinamento prévio por partedo cirurgião.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745252"/>
            <a:ext cx="15207143" cy="7769860"/>
            <a:chOff x="0" y="0"/>
            <a:chExt cx="20276190" cy="103598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Histórico e legado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8251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Fundada em Brasília, 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nasceu com o objetivo de transformar a realidade hospitalar através da qualidade e da inovação em materiais cirúrgicos.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Ao longo de mais de duas década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s, participamos de milhares de procedimentos, sempre priorizando:</a:t>
              </a:r>
            </a:p>
            <a:p>
              <a:pPr algn="l" marL="1381758" indent="-460586" lvl="2">
                <a:lnSpc>
                  <a:spcPts val="4479"/>
                </a:lnSpc>
                <a:buFont typeface="Arial"/>
                <a:buChar char="⚬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Segurança do paciente</a:t>
              </a:r>
            </a:p>
            <a:p>
              <a:pPr algn="l" marL="1381758" indent="-460586" lvl="2">
                <a:lnSpc>
                  <a:spcPts val="4479"/>
                </a:lnSpc>
                <a:buFont typeface="Arial"/>
                <a:buChar char="⚬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Eficiência dos resultados cirúrgicos</a:t>
              </a:r>
            </a:p>
            <a:p>
              <a:pPr algn="l" marL="1381758" indent="-460586" lvl="2">
                <a:lnSpc>
                  <a:spcPts val="4479"/>
                </a:lnSpc>
                <a:buFont typeface="Arial"/>
                <a:buChar char="⚬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Apoio constante às equipes médicas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Hoje, nos orgulhamos de ser reconhecidos como um parceiro confiável por clínicas, hospitais e profissionais de saúde.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Equipo para Bomba de Irrigação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64530" y="4175230"/>
            <a:ext cx="5606392" cy="4223994"/>
          </a:xfrm>
          <a:custGeom>
            <a:avLst/>
            <a:gdLst/>
            <a:ahLst/>
            <a:cxnLst/>
            <a:rect r="r" b="b" t="t" l="l"/>
            <a:pathLst>
              <a:path h="4223994" w="5606392">
                <a:moveTo>
                  <a:pt x="0" y="0"/>
                </a:moveTo>
                <a:lnTo>
                  <a:pt x="5606392" y="0"/>
                </a:lnTo>
                <a:lnTo>
                  <a:pt x="5606392" y="4223994"/>
                </a:lnTo>
                <a:lnTo>
                  <a:pt x="0" y="4223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624482"/>
            <a:ext cx="8807075" cy="3919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É utilizado em conjunto com 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bomba de infusão em cirurgias artroscópicas e histeroscópicas para proporcionar a distensão e irrigação da articulação e a irrigação da cavidade uterina, objetivando visibilidade e facilidade na manipulação dos instrumentais.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KIT CÂNULA DE PUNÇÃO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613" y="3423107"/>
            <a:ext cx="13541592" cy="6434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familia dos Kit Cânula de Punção Volmed tem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por finalidade fornecer ao cirurgião os instrumentos para realizar a perfuração dos tecidos eauxiliar na condução de instrumentos por um trajeto previamente determinado pelo cirurgião emprocedimentos cirurgicos realizados por via de endoscópica.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produto foi desenvolvido para ser utilizado por cirurgiões que estejam familiarizados com a técnica.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Kit é composto por: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1. Cânula de Punção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2. Fio guia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3. Cabo do fio guia</a:t>
            </a:r>
          </a:p>
          <a:p>
            <a:pPr algn="l">
              <a:lnSpc>
                <a:spcPts val="392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6728523" y="6673672"/>
            <a:ext cx="8049332" cy="2860169"/>
          </a:xfrm>
          <a:custGeom>
            <a:avLst/>
            <a:gdLst/>
            <a:ahLst/>
            <a:cxnLst/>
            <a:rect r="r" b="b" t="t" l="l"/>
            <a:pathLst>
              <a:path h="2860169" w="8049332">
                <a:moveTo>
                  <a:pt x="0" y="0"/>
                </a:moveTo>
                <a:lnTo>
                  <a:pt x="8049332" y="0"/>
                </a:lnTo>
                <a:lnTo>
                  <a:pt x="8049332" y="2860168"/>
                </a:lnTo>
                <a:lnTo>
                  <a:pt x="0" y="2860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51005"/>
            <a:ext cx="16993429" cy="654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00"/>
              </a:lnSpc>
            </a:pPr>
            <a:r>
              <a:rPr lang="en-US" sz="40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KIT CÂNULA DE DISCECTOMIA PERCUTÂNEA DE DISCO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99600" y="5871062"/>
            <a:ext cx="5606463" cy="3387238"/>
          </a:xfrm>
          <a:custGeom>
            <a:avLst/>
            <a:gdLst/>
            <a:ahLst/>
            <a:cxnLst/>
            <a:rect r="r" b="b" t="t" l="l"/>
            <a:pathLst>
              <a:path h="3387238" w="5606463">
                <a:moveTo>
                  <a:pt x="0" y="0"/>
                </a:moveTo>
                <a:lnTo>
                  <a:pt x="5606462" y="0"/>
                </a:lnTo>
                <a:lnTo>
                  <a:pt x="5606462" y="3387238"/>
                </a:lnTo>
                <a:lnTo>
                  <a:pt x="0" y="33872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460893"/>
            <a:ext cx="13541592" cy="1976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Em conjunt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com um aparelho de shaver, possui a função de fornecer um método minimamente invasivo (discectomia percutânea) para descompressão da 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h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érnia de disco invertebral.</a:t>
            </a:r>
          </a:p>
          <a:p>
            <a:pPr algn="l">
              <a:lnSpc>
                <a:spcPts val="3920"/>
              </a:lnSpc>
            </a:pP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8806566" y="5253460"/>
            <a:ext cx="5670601" cy="4362001"/>
          </a:xfrm>
          <a:custGeom>
            <a:avLst/>
            <a:gdLst/>
            <a:ahLst/>
            <a:cxnLst/>
            <a:rect r="r" b="b" t="t" l="l"/>
            <a:pathLst>
              <a:path h="4362001" w="5670601">
                <a:moveTo>
                  <a:pt x="0" y="0"/>
                </a:moveTo>
                <a:lnTo>
                  <a:pt x="5670602" y="0"/>
                </a:lnTo>
                <a:lnTo>
                  <a:pt x="5670602" y="4362001"/>
                </a:lnTo>
                <a:lnTo>
                  <a:pt x="0" y="43620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KIT PARA BIÓPSIA VERTEBRAL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413583" y="4305194"/>
            <a:ext cx="5498734" cy="3705325"/>
          </a:xfrm>
          <a:custGeom>
            <a:avLst/>
            <a:gdLst/>
            <a:ahLst/>
            <a:cxnLst/>
            <a:rect r="r" b="b" t="t" l="l"/>
            <a:pathLst>
              <a:path h="3705325" w="5498734">
                <a:moveTo>
                  <a:pt x="0" y="0"/>
                </a:moveTo>
                <a:lnTo>
                  <a:pt x="5498734" y="0"/>
                </a:lnTo>
                <a:lnTo>
                  <a:pt x="5498734" y="3705325"/>
                </a:lnTo>
                <a:lnTo>
                  <a:pt x="0" y="37053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437665"/>
            <a:ext cx="11855665" cy="5939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Um produt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estéril, descartável de uso único, para a obtenção de material para cultura e análise tecidual (biópsia) em pacientes com tumor ou infecção vertebral. A sua utilização depende da técnica do profissional médico.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Vantagens: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Procedimento totalmente minimamente invasivo;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Ponta retrátil, que possibilita a coleta de mais material com melhor qualidade ao patologista;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Coleta de material esponjoso, cortical e discal;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Não necessita aspiração;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Cabo mais ergonômico, de fácil manipulação.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DLE - DRENAGEM LOMBAR EXTERNA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613" y="3319145"/>
            <a:ext cx="8496714" cy="5939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sistema d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 drenagem externa é indicado para a redução e o controle temporário da pressão intracraniana (PIC) por meio da drenagem do líquido cefalorraquidiano (LCR) a partir dos espaços subaracnoides lombares para uma bolsa coletora externa.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Sistema com bureta móvel, cateter flexível em silicone 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com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ponta multiperfurada e introdução por agulha de Tuohy, com marcação de profundidade a cada 1cm.</a:t>
            </a:r>
          </a:p>
          <a:p>
            <a:pPr algn="l">
              <a:lnSpc>
                <a:spcPts val="392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9685062" y="3738215"/>
            <a:ext cx="5292129" cy="5292129"/>
          </a:xfrm>
          <a:custGeom>
            <a:avLst/>
            <a:gdLst/>
            <a:ahLst/>
            <a:cxnLst/>
            <a:rect r="r" b="b" t="t" l="l"/>
            <a:pathLst>
              <a:path h="5292129" w="5292129">
                <a:moveTo>
                  <a:pt x="0" y="0"/>
                </a:moveTo>
                <a:lnTo>
                  <a:pt x="5292129" y="0"/>
                </a:lnTo>
                <a:lnTo>
                  <a:pt x="5292129" y="5292128"/>
                </a:lnTo>
                <a:lnTo>
                  <a:pt x="0" y="52921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506901"/>
            <a:ext cx="13343022" cy="15855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70"/>
              </a:lnSpc>
            </a:pPr>
            <a:r>
              <a:rPr lang="en-US" sz="49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AGENTE HEMOSTÁTICO DE COLÁGENO ABSORVÍVEL HELITENE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454511" y="2424811"/>
            <a:ext cx="6833489" cy="6833489"/>
          </a:xfrm>
          <a:custGeom>
            <a:avLst/>
            <a:gdLst/>
            <a:ahLst/>
            <a:cxnLst/>
            <a:rect r="r" b="b" t="t" l="l"/>
            <a:pathLst>
              <a:path h="6833489" w="6833489">
                <a:moveTo>
                  <a:pt x="0" y="0"/>
                </a:moveTo>
                <a:lnTo>
                  <a:pt x="6833489" y="0"/>
                </a:lnTo>
                <a:lnTo>
                  <a:pt x="6833489" y="6833489"/>
                </a:lnTo>
                <a:lnTo>
                  <a:pt x="0" y="6833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383994"/>
            <a:ext cx="10516443" cy="6401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HELITENE® é um agente hemostático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absorvente macio, branco e maleável. Fibrilar do HELISTAT®, que é uma esponja hemostática de colágeno absorvível branca, macia, maleável e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não friável.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Devido à estrutura esponjosa ou fibrilar, a aplicação do agente hemostático no local onde se deseja a hemostásia é facilmente controlada. Não ocorre dispersão não desejada sobre o local operatório.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material básico a partir do qual o Agente Hemostático é fabricado é o colágeno obtido a partir do tendão flexor profundo (Aquiles) de bovino</a:t>
            </a:r>
          </a:p>
          <a:p>
            <a:pPr algn="l">
              <a:lnSpc>
                <a:spcPts val="3640"/>
              </a:lnSpc>
            </a:pPr>
          </a:p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39958"/>
            <a:ext cx="13343022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SELANTE DURAL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846903" y="4150183"/>
            <a:ext cx="5874660" cy="4278403"/>
          </a:xfrm>
          <a:custGeom>
            <a:avLst/>
            <a:gdLst/>
            <a:ahLst/>
            <a:cxnLst/>
            <a:rect r="r" b="b" t="t" l="l"/>
            <a:pathLst>
              <a:path h="4278403" w="5874660">
                <a:moveTo>
                  <a:pt x="0" y="0"/>
                </a:moveTo>
                <a:lnTo>
                  <a:pt x="5874660" y="0"/>
                </a:lnTo>
                <a:lnTo>
                  <a:pt x="5874660" y="4278403"/>
                </a:lnTo>
                <a:lnTo>
                  <a:pt x="0" y="42784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246226"/>
            <a:ext cx="8394532" cy="548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Durante procedimentos neurocirúrgicos, é e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ssencial evitar vazamento liquorico (LCR) para reduzir possíveis eventos adversos e garantir resultados positivos para o paciente. O sistema de selante dural </a:t>
            </a:r>
            <a:r>
              <a:rPr lang="en-US" sz="26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DuraSeal®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em hidrogel feito com tecnologia de polímero específico oferece uma vedação hermética rápida e eficaz durante a cirurgia e no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período crítico de cicatrização.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sistema de selante dural </a:t>
            </a:r>
            <a:r>
              <a:rPr lang="en-US" b="true" sz="2600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DuraSeal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composto por </a:t>
            </a:r>
            <a:r>
              <a:rPr lang="en-US" b="true" sz="2600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Polietileno Glicol (PEG)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está destinado como complemento a métodos de reparação da Dura-máter.</a:t>
            </a:r>
          </a:p>
        </p:txBody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39958"/>
            <a:ext cx="13343022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Enxerto ósseo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7906" y="4460754"/>
            <a:ext cx="5750608" cy="3826502"/>
          </a:xfrm>
          <a:custGeom>
            <a:avLst/>
            <a:gdLst/>
            <a:ahLst/>
            <a:cxnLst/>
            <a:rect r="r" b="b" t="t" l="l"/>
            <a:pathLst>
              <a:path h="3826502" w="5750608">
                <a:moveTo>
                  <a:pt x="0" y="0"/>
                </a:moveTo>
                <a:lnTo>
                  <a:pt x="5750608" y="0"/>
                </a:lnTo>
                <a:lnTo>
                  <a:pt x="5750608" y="3826502"/>
                </a:lnTo>
                <a:lnTo>
                  <a:pt x="0" y="38265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24906" r="0" b="-2537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250123" y="5076825"/>
            <a:ext cx="8394532" cy="1829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Enxerto ó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sseo é um processo cirúrgico que consiste em retira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um fragmento de osso de uma localização para o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colocar no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loc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l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que se pretende reparar.</a:t>
            </a:r>
          </a:p>
          <a:p>
            <a:pPr algn="l">
              <a:lnSpc>
                <a:spcPts val="3640"/>
              </a:lnSpc>
            </a:pPr>
          </a:p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48848"/>
            <a:ext cx="14062314" cy="89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50"/>
              </a:lnSpc>
            </a:pPr>
            <a:r>
              <a:rPr lang="en-US" sz="55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DISPOSITIVO INTERSOMÁTICO LOMBAR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613" y="2975928"/>
            <a:ext cx="13322091" cy="42875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dispositivo intersomático l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ombar é um implante médico que serve para restaurar o espaço entre as vértebras da coluna lombar. Ele pode ser utilizado pa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tratar doenças degenerativas do disco, escorregamento da vértebra, entre outros.</a:t>
            </a:r>
          </a:p>
          <a:p>
            <a:pPr algn="l">
              <a:lnSpc>
                <a:spcPts val="3080"/>
              </a:lnSpc>
            </a:p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Principais objetivos Promover o espaçamento adequado entre as vértebras, Facilitar a fusão vertebral (artrodese), 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Des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compressar o canal vertebral, Preservar o espaç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intervertebr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l.</a:t>
            </a:r>
          </a:p>
          <a:p>
            <a:pPr algn="l">
              <a:lnSpc>
                <a:spcPts val="3080"/>
              </a:lnSpc>
            </a:p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Tipos d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 dispositivos intersomáticos lombares Cage Lombar DIMEI PEEK, Espaçador Intersomático Cage Lombar Transforaminal, Cage Lombar Oblíquo, Cage Lombar Posterior, Cage Lombar Anterior</a:t>
            </a:r>
          </a:p>
          <a:p>
            <a:pPr algn="l">
              <a:lnSpc>
                <a:spcPts val="308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4994718" y="4258255"/>
            <a:ext cx="2860533" cy="1525618"/>
          </a:xfrm>
          <a:custGeom>
            <a:avLst/>
            <a:gdLst/>
            <a:ahLst/>
            <a:cxnLst/>
            <a:rect r="r" b="b" t="t" l="l"/>
            <a:pathLst>
              <a:path h="1525618" w="2860533">
                <a:moveTo>
                  <a:pt x="0" y="0"/>
                </a:moveTo>
                <a:lnTo>
                  <a:pt x="2860533" y="0"/>
                </a:lnTo>
                <a:lnTo>
                  <a:pt x="2860533" y="1525617"/>
                </a:lnTo>
                <a:lnTo>
                  <a:pt x="0" y="15256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192859" y="6155347"/>
            <a:ext cx="2232125" cy="1573245"/>
          </a:xfrm>
          <a:custGeom>
            <a:avLst/>
            <a:gdLst/>
            <a:ahLst/>
            <a:cxnLst/>
            <a:rect r="r" b="b" t="t" l="l"/>
            <a:pathLst>
              <a:path h="1573245" w="2232125">
                <a:moveTo>
                  <a:pt x="0" y="0"/>
                </a:moveTo>
                <a:lnTo>
                  <a:pt x="2232125" y="0"/>
                </a:lnTo>
                <a:lnTo>
                  <a:pt x="2232125" y="1573245"/>
                </a:lnTo>
                <a:lnTo>
                  <a:pt x="0" y="15732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426908" y="7419195"/>
            <a:ext cx="2214018" cy="1799783"/>
          </a:xfrm>
          <a:custGeom>
            <a:avLst/>
            <a:gdLst/>
            <a:ahLst/>
            <a:cxnLst/>
            <a:rect r="r" b="b" t="t" l="l"/>
            <a:pathLst>
              <a:path h="1799783" w="2214018">
                <a:moveTo>
                  <a:pt x="0" y="0"/>
                </a:moveTo>
                <a:lnTo>
                  <a:pt x="2214018" y="0"/>
                </a:lnTo>
                <a:lnTo>
                  <a:pt x="2214018" y="1799782"/>
                </a:lnTo>
                <a:lnTo>
                  <a:pt x="0" y="1799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78613" y="7371570"/>
            <a:ext cx="10337029" cy="2389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Vantagens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</a:t>
            </a: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Oferecem suporte biomecânico r</a:t>
            </a: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obusto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•Possuem design anatômico e modula</a:t>
            </a: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•Ga</a:t>
            </a: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rantem fixação segura e evitam migração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</a:t>
            </a: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Permitem o crescimento de osso sólido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</a:t>
            </a: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Des</a:t>
            </a: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comprimão o canal vertebral com mínimo risco de lesão neural</a:t>
            </a:r>
          </a:p>
        </p:txBody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48848"/>
            <a:ext cx="14062314" cy="89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50"/>
              </a:lnSpc>
            </a:pPr>
            <a:r>
              <a:rPr lang="en-US" sz="55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PARAFUSOS PARA FIXAÇÃO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613" y="3531121"/>
            <a:ext cx="11228361" cy="4572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Desenvolvido para a aplicação em cirurgia da coluna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torácica, lombar e sacral tendo a finalidade de auxiliar na fixação, estabilização e correção até que haja a fusão óssea no local (artrodese), de acordo com a indicação de uso.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produto é caracterizado como sendo um sistema aberto, onde todos os componentes metálicos implantáveis são fornecidos e comercializados separadamente. O acabamento superficial dos componentes metálicos implantáveis é obtido através do processo de usinagem.</a:t>
            </a:r>
          </a:p>
          <a:p>
            <a:pPr algn="l">
              <a:lnSpc>
                <a:spcPts val="364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3523075" y="3730874"/>
            <a:ext cx="1405667" cy="2825252"/>
          </a:xfrm>
          <a:custGeom>
            <a:avLst/>
            <a:gdLst/>
            <a:ahLst/>
            <a:cxnLst/>
            <a:rect r="r" b="b" t="t" l="l"/>
            <a:pathLst>
              <a:path h="2825252" w="1405667">
                <a:moveTo>
                  <a:pt x="0" y="0"/>
                </a:moveTo>
                <a:lnTo>
                  <a:pt x="1405667" y="0"/>
                </a:lnTo>
                <a:lnTo>
                  <a:pt x="1405667" y="2825252"/>
                </a:lnTo>
                <a:lnTo>
                  <a:pt x="0" y="28252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806974" y="5968371"/>
            <a:ext cx="1780808" cy="3150661"/>
          </a:xfrm>
          <a:custGeom>
            <a:avLst/>
            <a:gdLst/>
            <a:ahLst/>
            <a:cxnLst/>
            <a:rect r="r" b="b" t="t" l="l"/>
            <a:pathLst>
              <a:path h="3150661" w="1780808">
                <a:moveTo>
                  <a:pt x="0" y="0"/>
                </a:moveTo>
                <a:lnTo>
                  <a:pt x="1780808" y="0"/>
                </a:lnTo>
                <a:lnTo>
                  <a:pt x="1780808" y="3150661"/>
                </a:lnTo>
                <a:lnTo>
                  <a:pt x="0" y="31506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750015"/>
            <a:ext cx="15207143" cy="7760335"/>
            <a:chOff x="0" y="0"/>
            <a:chExt cx="20276190" cy="103471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Área da atuação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82387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Nossos produtos são desenvolvidos para atender às principais necessidades cirúrgicas de alta complexidade: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Crânio: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Instrumentos neurocirúrgicos de última geração, que garantem precisão, confiabilidade e segurança.</a:t>
              </a:r>
            </a:p>
            <a:p>
              <a:pPr algn="l">
                <a:lnSpc>
                  <a:spcPts val="4479"/>
                </a:lnSpc>
              </a:pP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Coluna: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Tecnologia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 inovadoras que permitem procedimentos mais seguros e eficazes, focados em restauração de mobilidade e alívio da dor.</a:t>
              </a:r>
            </a:p>
            <a:p>
              <a:pPr algn="l">
                <a:lnSpc>
                  <a:spcPts val="4479"/>
                </a:lnSpc>
              </a:pP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Tratamento da Dor: 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Soluções minimamente invasivas que devolvem qualidade de vida aos pacientes, reduzindo riscos e acelerando a recuperação.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647286" y="1758135"/>
            <a:ext cx="16993429" cy="4388485"/>
            <a:chOff x="0" y="0"/>
            <a:chExt cx="22657905" cy="58513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2657905" cy="3031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Portifólio de Produtos</a:t>
              </a:r>
            </a:p>
            <a:p>
              <a:pPr algn="l">
                <a:lnSpc>
                  <a:spcPts val="9099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645111"/>
              <a:ext cx="20456022" cy="22062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NEUROCIRURGIA – TRATAMENTO DE DOR 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593829"/>
            <a:ext cx="16993429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99"/>
              </a:lnSpc>
            </a:pPr>
            <a:r>
              <a:rPr lang="en-US" sz="6999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Cânulas de Radiofrequência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895669" y="3644864"/>
            <a:ext cx="11088900" cy="63988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Cânulas ZEEK Medical para Radiofrequência </a:t>
            </a:r>
          </a:p>
          <a:p>
            <a:pPr algn="l">
              <a:lnSpc>
                <a:spcPts val="3080"/>
              </a:lnSpc>
            </a:p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tecnologia avançada da </a:t>
            </a:r>
            <a:r>
              <a:rPr lang="en-US" sz="22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Cânula ZEEK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oferece precisão aprimorada no alívio da dor, promovendo maior conforto para o paciente. Além disso, sua resistência ao desgaste e design com isolamento cônico duplo selado a quente facilitam o procedimento de Rádiofrequência, garantindosegurança e eficácia. A soma desses benefícios resulta em uma eficácia ampliada, proporcionando ao paciente uma experiência mais positiva e satisfatória durante o tratamento da dor. Facilidade de avanço durante o procedimento. Melhoria na eficácia do tratamento.</a:t>
            </a:r>
          </a:p>
          <a:p>
            <a:pPr algn="l">
              <a:lnSpc>
                <a:spcPts val="3080"/>
              </a:lnSpc>
            </a:pPr>
          </a:p>
          <a:p>
            <a:pPr algn="l">
              <a:lnSpc>
                <a:spcPts val="3080"/>
              </a:lnSpc>
            </a:pPr>
            <a:r>
              <a:rPr lang="en-US" sz="22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Benefícios: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Maior precisão no direcionamento da área-alvo.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Redução do trauma ao paciente.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Facilidade de avanço durante o procedimento.</a:t>
            </a: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• Melhoria na eficácia do tratamento.</a:t>
            </a:r>
          </a:p>
          <a:p>
            <a:pPr algn="l">
              <a:lnSpc>
                <a:spcPts val="4479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18914" y="3514602"/>
            <a:ext cx="2866071" cy="5743698"/>
          </a:xfrm>
          <a:custGeom>
            <a:avLst/>
            <a:gdLst/>
            <a:ahLst/>
            <a:cxnLst/>
            <a:rect r="r" b="b" t="t" l="l"/>
            <a:pathLst>
              <a:path h="5743698" w="2866071">
                <a:moveTo>
                  <a:pt x="0" y="0"/>
                </a:moveTo>
                <a:lnTo>
                  <a:pt x="2866071" y="0"/>
                </a:lnTo>
                <a:lnTo>
                  <a:pt x="2866071" y="5743698"/>
                </a:lnTo>
                <a:lnTo>
                  <a:pt x="0" y="57436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49087"/>
            <a:ext cx="16993429" cy="848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60"/>
              </a:lnSpc>
            </a:pPr>
            <a:r>
              <a:rPr lang="en-US" sz="52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CÂNULA DE ABRANGÊNCIA – DUALPOLAR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3666173"/>
            <a:ext cx="11088900" cy="5459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b="true" sz="2200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Cânula com ponta expansiva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, com potencial ablativo de lesão bipolar, projetada com configuração modificada para atingir apenas as zonas de lesão que são específicas aossinais de dor, resultando em uma lesão muito maior e mais consistente. Compatível com todas as marcas de Eletrodos e Geradores.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b="true" sz="2200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RF Torácica 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Na coluna torácica, há grande variabilidade na localização dos nervos do ramo medial.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b="true" sz="2200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RF Lombar 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Os nervos do ramo medial da coluna lombar têm uma grande área para se estender através das vértebras, o que pode dificultar a ablação completa do nervo alvo.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b="true" sz="2200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RF Sacro ilíaca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Com alta variabilidade em direção e localização, os nervos do sacro ficam proximais e distais ao forame, bem como anteriores e posteriores.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b="true" sz="2200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Genicular RF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Os nervos geniculares variam em localização ao longo do fêmur e da tíbia. O sistema de cânula ponta aberta leva em conta essa variabilidade criando uma grande lesão, expandindo a largura da lesão sem aumentar a distância.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390698" y="4081750"/>
            <a:ext cx="4431456" cy="4459504"/>
          </a:xfrm>
          <a:custGeom>
            <a:avLst/>
            <a:gdLst/>
            <a:ahLst/>
            <a:cxnLst/>
            <a:rect r="r" b="b" t="t" l="l"/>
            <a:pathLst>
              <a:path h="4459504" w="4431456">
                <a:moveTo>
                  <a:pt x="0" y="0"/>
                </a:moveTo>
                <a:lnTo>
                  <a:pt x="4431457" y="0"/>
                </a:lnTo>
                <a:lnTo>
                  <a:pt x="4431457" y="4459504"/>
                </a:lnTo>
                <a:lnTo>
                  <a:pt x="0" y="44595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49087"/>
            <a:ext cx="16993429" cy="848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60"/>
              </a:lnSpc>
            </a:pPr>
            <a:r>
              <a:rPr lang="en-US" sz="52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KIT CÂNULA DE BLOQUEIO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954797" y="4221722"/>
            <a:ext cx="5572754" cy="4387277"/>
          </a:xfrm>
          <a:custGeom>
            <a:avLst/>
            <a:gdLst/>
            <a:ahLst/>
            <a:cxnLst/>
            <a:rect r="r" b="b" t="t" l="l"/>
            <a:pathLst>
              <a:path h="4387277" w="5572754">
                <a:moveTo>
                  <a:pt x="0" y="0"/>
                </a:moveTo>
                <a:lnTo>
                  <a:pt x="5572754" y="0"/>
                </a:lnTo>
                <a:lnTo>
                  <a:pt x="5572754" y="4387277"/>
                </a:lnTo>
                <a:lnTo>
                  <a:pt x="0" y="43872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3603943"/>
            <a:ext cx="8926097" cy="5849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</a:t>
            </a:r>
            <a:r>
              <a:rPr lang="en-US" sz="22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Kit Cânulas SmartGrid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é a solução ideal e completa para posicionamento, orientação, penetração cutânea e intramuscular, estimulação e dispersão de fármaco em procedimentos de bloqueio guiados por ultrassom ou escopia.</a:t>
            </a:r>
          </a:p>
          <a:p>
            <a:pPr algn="l">
              <a:lnSpc>
                <a:spcPts val="3080"/>
              </a:lnSpc>
            </a:pPr>
          </a:p>
          <a:p>
            <a:pPr algn="l">
              <a:lnSpc>
                <a:spcPts val="3080"/>
              </a:lnSpc>
            </a:pPr>
            <a:r>
              <a:rPr lang="en-US" sz="2200" b="true">
                <a:solidFill>
                  <a:srgbClr val="2A2E3A"/>
                </a:solidFill>
                <a:latin typeface="Helios Bold"/>
                <a:ea typeface="Helios Bold"/>
                <a:cs typeface="Helios Bold"/>
                <a:sym typeface="Helios Bold"/>
              </a:rPr>
              <a:t>Principais Indicações: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Infiltração das facetas articulares;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Infiltração transforaminal;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Bloqueio facetário;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Bloqueio do ramo medial;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Bloqueio anestésico de nervo;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Bloqueio seletivo do nervo;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Bloqueio simpático lombar;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Bloqueio de gânglio estrelado;</a:t>
            </a:r>
          </a:p>
          <a:p>
            <a:pPr algn="l" marL="474984" indent="-237492" lvl="1">
              <a:lnSpc>
                <a:spcPts val="3080"/>
              </a:lnSpc>
              <a:buFont typeface="Arial"/>
              <a:buChar char="•"/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Bloqueio de nervo periférico;</a:t>
            </a:r>
          </a:p>
        </p:txBody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49087"/>
            <a:ext cx="16993429" cy="848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60"/>
              </a:lnSpc>
            </a:pPr>
            <a:r>
              <a:rPr lang="en-US" sz="52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KIT AGULHA PARA NERVO TRIGÊMEO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455505" y="4314618"/>
            <a:ext cx="6350798" cy="3967025"/>
          </a:xfrm>
          <a:custGeom>
            <a:avLst/>
            <a:gdLst/>
            <a:ahLst/>
            <a:cxnLst/>
            <a:rect r="r" b="b" t="t" l="l"/>
            <a:pathLst>
              <a:path h="3967025" w="6350798">
                <a:moveTo>
                  <a:pt x="0" y="0"/>
                </a:moveTo>
                <a:lnTo>
                  <a:pt x="6350798" y="0"/>
                </a:lnTo>
                <a:lnTo>
                  <a:pt x="6350798" y="3967025"/>
                </a:lnTo>
                <a:lnTo>
                  <a:pt x="0" y="39670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91813" y="3904753"/>
            <a:ext cx="8036662" cy="2725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sti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nado ao procedimento cirúrgico percutâneo de compressão do gânglio de Gasser e das raízes t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ri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gem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ais </a:t>
            </a: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por balão (cateter) no tratamento da Neuralgia do nervo trigêmeo / Neurotomia Retro Gasseriana.</a:t>
            </a:r>
          </a:p>
          <a:p>
            <a:pPr algn="l">
              <a:lnSpc>
                <a:spcPts val="3080"/>
              </a:lnSpc>
            </a:p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kit acompanha agulhas, instrumentais e componentes que possibilitam realizar o procedimento percutâneo.</a:t>
            </a:r>
          </a:p>
        </p:txBody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647286" y="1758135"/>
            <a:ext cx="16993429" cy="4388485"/>
            <a:chOff x="0" y="0"/>
            <a:chExt cx="22657905" cy="58513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2657905" cy="3031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Portifólio de Produtos</a:t>
              </a:r>
            </a:p>
            <a:p>
              <a:pPr algn="l">
                <a:lnSpc>
                  <a:spcPts val="9099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645111"/>
              <a:ext cx="20456022" cy="22062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OTORRINOLARINGOLOGIA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11317"/>
            <a:ext cx="16993429" cy="733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PINOS PARA FIXAÇÃO DE CABEÇA - MAYFIELD®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353667" y="4506278"/>
            <a:ext cx="2183884" cy="5261956"/>
          </a:xfrm>
          <a:custGeom>
            <a:avLst/>
            <a:gdLst/>
            <a:ahLst/>
            <a:cxnLst/>
            <a:rect r="r" b="b" t="t" l="l"/>
            <a:pathLst>
              <a:path h="5261956" w="2183884">
                <a:moveTo>
                  <a:pt x="0" y="0"/>
                </a:moveTo>
                <a:lnTo>
                  <a:pt x="2183884" y="0"/>
                </a:lnTo>
                <a:lnTo>
                  <a:pt x="2183884" y="5261956"/>
                </a:lnTo>
                <a:lnTo>
                  <a:pt x="0" y="5261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230271" y="4506278"/>
            <a:ext cx="2147428" cy="5117702"/>
          </a:xfrm>
          <a:custGeom>
            <a:avLst/>
            <a:gdLst/>
            <a:ahLst/>
            <a:cxnLst/>
            <a:rect r="r" b="b" t="t" l="l"/>
            <a:pathLst>
              <a:path h="5117702" w="2147428">
                <a:moveTo>
                  <a:pt x="0" y="0"/>
                </a:moveTo>
                <a:lnTo>
                  <a:pt x="2147428" y="0"/>
                </a:lnTo>
                <a:lnTo>
                  <a:pt x="2147428" y="5117701"/>
                </a:lnTo>
                <a:lnTo>
                  <a:pt x="0" y="51177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353667" y="3645355"/>
            <a:ext cx="2246948" cy="547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Descartável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07564" y="3645355"/>
            <a:ext cx="3443486" cy="547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Radiotransparente</a:t>
            </a:r>
          </a:p>
        </p:txBody>
      </p: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283632"/>
            <a:ext cx="16993429" cy="1769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54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ESFERAS RETRORREFLEXIVAS PARA</a:t>
            </a:r>
          </a:p>
          <a:p>
            <a:pPr algn="l">
              <a:lnSpc>
                <a:spcPts val="7020"/>
              </a:lnSpc>
            </a:pPr>
            <a:r>
              <a:rPr lang="en-US" sz="54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NEURONAVEGAÇÃO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479441" y="4340169"/>
            <a:ext cx="6615812" cy="3763587"/>
          </a:xfrm>
          <a:custGeom>
            <a:avLst/>
            <a:gdLst/>
            <a:ahLst/>
            <a:cxnLst/>
            <a:rect r="r" b="b" t="t" l="l"/>
            <a:pathLst>
              <a:path h="3763587" w="6615812">
                <a:moveTo>
                  <a:pt x="0" y="0"/>
                </a:moveTo>
                <a:lnTo>
                  <a:pt x="6615812" y="0"/>
                </a:lnTo>
                <a:lnTo>
                  <a:pt x="6615812" y="3763587"/>
                </a:lnTo>
                <a:lnTo>
                  <a:pt x="0" y="37635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486150"/>
            <a:ext cx="9876777" cy="5939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equipamento que ajuda cirurgiões a localizar e operar áreas do cérebro com mais precisão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neuronavegador usa imagens de tomografia computadorizada ou ressonância magnética para criar um modelo tridimensional do cérebro do paciente.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modelo é sobreposto ao cérebro do paciente, permitindo que o cirurgião visualize o local exato em que está operando.</a:t>
            </a:r>
          </a:p>
          <a:p>
            <a:pPr algn="l">
              <a:lnSpc>
                <a:spcPts val="3920"/>
              </a:lnSpc>
            </a:pP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cirurgião pode usar o neuronavegador para</a:t>
            </a:r>
          </a:p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planejar a cirurgia e localizar o albo durante o procedimento</a:t>
            </a:r>
          </a:p>
        </p:txBody>
      </p: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26544"/>
            <a:ext cx="16993429" cy="883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54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MICRODISSECTOR CONNECT PEN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635117" y="3988602"/>
            <a:ext cx="7626871" cy="5269698"/>
          </a:xfrm>
          <a:custGeom>
            <a:avLst/>
            <a:gdLst/>
            <a:ahLst/>
            <a:cxnLst/>
            <a:rect r="r" b="b" t="t" l="l"/>
            <a:pathLst>
              <a:path h="5269698" w="7626871">
                <a:moveTo>
                  <a:pt x="0" y="0"/>
                </a:moveTo>
                <a:lnTo>
                  <a:pt x="7626872" y="0"/>
                </a:lnTo>
                <a:lnTo>
                  <a:pt x="7626872" y="5269698"/>
                </a:lnTo>
                <a:lnTo>
                  <a:pt x="0" y="52696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52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77" t="0" r="-7077" b="-4932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192536"/>
            <a:ext cx="7555453" cy="6478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MICRODISSECTOR CONNECT PEN possui a função de realizar ablação, coagulação, corte, dissecção e cauterização de tecidos (Tecido epitelial, tecido conjuntivo (adiposo, cartilaginoso, ósseo e sanguíneo), tecido muscular (liso, esquelético e cardíaco) e tecido nervoso) em procedimentos cirúrgicos monopolar.</a:t>
            </a:r>
          </a:p>
          <a:p>
            <a:pPr algn="l">
              <a:lnSpc>
                <a:spcPts val="3220"/>
              </a:lnSpc>
            </a:pP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DISSECTOR RETO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DISSECTOR RETO 45°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DISSECTOR 45°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DISSECTOR 90°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DISSECTOR CURVO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DISSECTOR EM CURVA 45°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DISSECTOR EM CONTORNO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ATM</a:t>
            </a:r>
          </a:p>
          <a:p>
            <a:pPr algn="l">
              <a:lnSpc>
                <a:spcPts val="3920"/>
              </a:lnSpc>
            </a:pPr>
          </a:p>
        </p:txBody>
      </p:sp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26544"/>
            <a:ext cx="16993429" cy="883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0"/>
              </a:lnSpc>
            </a:pPr>
            <a:r>
              <a:rPr lang="en-US" sz="54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PB SAFEBLEND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468985" y="3478708"/>
            <a:ext cx="6078573" cy="5354183"/>
          </a:xfrm>
          <a:custGeom>
            <a:avLst/>
            <a:gdLst/>
            <a:ahLst/>
            <a:cxnLst/>
            <a:rect r="r" b="b" t="t" l="l"/>
            <a:pathLst>
              <a:path h="5354183" w="6078573">
                <a:moveTo>
                  <a:pt x="0" y="0"/>
                </a:moveTo>
                <a:lnTo>
                  <a:pt x="6078573" y="0"/>
                </a:lnTo>
                <a:lnTo>
                  <a:pt x="6078573" y="5354184"/>
                </a:lnTo>
                <a:lnTo>
                  <a:pt x="0" y="53541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77" t="0" r="-7077" b="-4932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3192536"/>
            <a:ext cx="7555453" cy="6478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O PB SafeBlend possui a função de realizar a coagulação, dissecação ou fulguração eletrocirúrgica, em procedimentos cirúrgicos delicados, cujo mínimo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dano térmico aos tecidos adjacentes é fundamental.</a:t>
            </a:r>
          </a:p>
          <a:p>
            <a:pPr algn="l">
              <a:lnSpc>
                <a:spcPts val="3220"/>
              </a:lnSpc>
            </a:pP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Sua ponta ativa em material nobre e polida evita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aderência de tecido e proporciona a transferência de calor para longe da ponta, evitando o sobreaquecimento dos tecidos adjacentes.</a:t>
            </a:r>
          </a:p>
          <a:p>
            <a:pPr algn="l">
              <a:lnSpc>
                <a:spcPts val="3220"/>
              </a:lnSpc>
            </a:pP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▪ Tais características permitem a preservação das estruturas, evitando possíveis sangramentos e melhorando o pós-operatório. A ponta ativa com movimento de pinçamento facilita a hemostasia, oferecendo segurança e precisão no ato cirúrgico.</a:t>
            </a:r>
          </a:p>
          <a:p>
            <a:pPr algn="l">
              <a:lnSpc>
                <a:spcPts val="3920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67404" y="1717936"/>
            <a:ext cx="15207143" cy="7179310"/>
            <a:chOff x="0" y="0"/>
            <a:chExt cx="20276190" cy="95724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Inovação e tecnologia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74640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alia experiência de mercado a tecnologia de ponta.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Investimos em pesquisa e desenvolvimento.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Acompanhamos de perto as tendências globais em cirurgia.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Oferecem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 instr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u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mento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 de alto padrão para que cada procedimento seja mais eficiente, seguro e minimamente invasivo.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Nosso foco é claro: apoiar médicos e pacientes na busca por resultados de excelência.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FRESAS CIRURGICAS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462372" y="3689236"/>
            <a:ext cx="2387154" cy="5313870"/>
          </a:xfrm>
          <a:custGeom>
            <a:avLst/>
            <a:gdLst/>
            <a:ahLst/>
            <a:cxnLst/>
            <a:rect r="r" b="b" t="t" l="l"/>
            <a:pathLst>
              <a:path h="5313870" w="2387154">
                <a:moveTo>
                  <a:pt x="0" y="0"/>
                </a:moveTo>
                <a:lnTo>
                  <a:pt x="2387154" y="0"/>
                </a:lnTo>
                <a:lnTo>
                  <a:pt x="2387154" y="5313870"/>
                </a:lnTo>
                <a:lnTo>
                  <a:pt x="0" y="53138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120082" y="4408963"/>
            <a:ext cx="2342290" cy="5186499"/>
          </a:xfrm>
          <a:custGeom>
            <a:avLst/>
            <a:gdLst/>
            <a:ahLst/>
            <a:cxnLst/>
            <a:rect r="r" b="b" t="t" l="l"/>
            <a:pathLst>
              <a:path h="5186499" w="2342290">
                <a:moveTo>
                  <a:pt x="0" y="0"/>
                </a:moveTo>
                <a:lnTo>
                  <a:pt x="2342290" y="0"/>
                </a:lnTo>
                <a:lnTo>
                  <a:pt x="2342290" y="5186500"/>
                </a:lnTo>
                <a:lnTo>
                  <a:pt x="0" y="5186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78613" y="4184536"/>
            <a:ext cx="9376184" cy="3357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Tem por finalidade realiza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 perfurações,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cortes, acabamento, desbastes e raspagem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óssea em procedimentos cirúrgicos em ortopedia, otorrino, cabeça e pescoço, BucoMaxilo, coluna e crânio.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MINI CANULAS DE MICRODEBRIDAÇÃO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106448" y="4506239"/>
            <a:ext cx="6988806" cy="3597517"/>
          </a:xfrm>
          <a:custGeom>
            <a:avLst/>
            <a:gdLst/>
            <a:ahLst/>
            <a:cxnLst/>
            <a:rect r="r" b="b" t="t" l="l"/>
            <a:pathLst>
              <a:path h="3597517" w="6988806">
                <a:moveTo>
                  <a:pt x="0" y="0"/>
                </a:moveTo>
                <a:lnTo>
                  <a:pt x="6988805" y="0"/>
                </a:lnTo>
                <a:lnTo>
                  <a:pt x="6988805" y="3597517"/>
                </a:lnTo>
                <a:lnTo>
                  <a:pt x="0" y="35975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78613" y="4184536"/>
            <a:ext cx="9376184" cy="3357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São utilizadas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 em conjunto com o equipamento Shaver em cirurgias minimamente 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inva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sivas, realizando simultaneamente o corte, a debridação e a eliminação de partes ósseas, moles e cartilaginosos.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718289"/>
            <a:ext cx="16993429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KIT CÂNULA DE NASO ENDOSCOPIA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711527" y="4251211"/>
            <a:ext cx="5404339" cy="3097043"/>
          </a:xfrm>
          <a:custGeom>
            <a:avLst/>
            <a:gdLst/>
            <a:ahLst/>
            <a:cxnLst/>
            <a:rect r="r" b="b" t="t" l="l"/>
            <a:pathLst>
              <a:path h="3097043" w="5404339">
                <a:moveTo>
                  <a:pt x="0" y="0"/>
                </a:moveTo>
                <a:lnTo>
                  <a:pt x="5404340" y="0"/>
                </a:lnTo>
                <a:lnTo>
                  <a:pt x="5404340" y="3097043"/>
                </a:lnTo>
                <a:lnTo>
                  <a:pt x="0" y="3097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621898" y="7080929"/>
            <a:ext cx="4688092" cy="2871984"/>
          </a:xfrm>
          <a:custGeom>
            <a:avLst/>
            <a:gdLst/>
            <a:ahLst/>
            <a:cxnLst/>
            <a:rect r="r" b="b" t="t" l="l"/>
            <a:pathLst>
              <a:path h="2871984" w="4688092">
                <a:moveTo>
                  <a:pt x="0" y="0"/>
                </a:moveTo>
                <a:lnTo>
                  <a:pt x="4688092" y="0"/>
                </a:lnTo>
                <a:lnTo>
                  <a:pt x="4688092" y="2871984"/>
                </a:lnTo>
                <a:lnTo>
                  <a:pt x="0" y="28719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78613" y="4184536"/>
            <a:ext cx="9376184" cy="3357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mposto por 1 par de Splint Nasal, 1 Equipo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e 1 Cânula guia de Ótica. Auxilia 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na </a:t>
            </a: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irrigação, promovem a limpeza e a proteção da ótica em cirurgias de otorrino e o suporte septal no pós</a:t>
            </a:r>
          </a:p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cirúrgico.</a:t>
            </a:r>
          </a:p>
          <a:p>
            <a:pPr algn="l">
              <a:lnSpc>
                <a:spcPts val="4480"/>
              </a:lnSpc>
            </a:pPr>
          </a:p>
        </p:txBody>
      </p:sp>
    </p:spTree>
  </p:cSld>
  <p:clrMapOvr>
    <a:masterClrMapping/>
  </p:clrMapOvr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39958"/>
            <a:ext cx="13343022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SELANTE DURAL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613" y="3494360"/>
            <a:ext cx="10516443" cy="5029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Durante procedimento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 neurocirúrgicos, é essencial evitar vazamento liquorico (LCR) para reduzir possíveis eventos adversos e garantir resultados positivos para o paciente. O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istema de selante dural DuraSeal® em hidrogel feito com tecnologia de polímero específico oferece uma vedação hermética rápida e eficaz durante a cirurgia e no período crítico de cicatrização.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sistema de selante dural DuraSeal composto por Polietileno Glicol (PEG) está destinado como complemento a métodos de reparação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da Duramáter.</a:t>
            </a:r>
          </a:p>
          <a:p>
            <a:pPr algn="l">
              <a:lnSpc>
                <a:spcPts val="364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1474859" y="3952378"/>
            <a:ext cx="3731782" cy="5021219"/>
          </a:xfrm>
          <a:custGeom>
            <a:avLst/>
            <a:gdLst/>
            <a:ahLst/>
            <a:cxnLst/>
            <a:rect r="r" b="b" t="t" l="l"/>
            <a:pathLst>
              <a:path h="5021219" w="3731782">
                <a:moveTo>
                  <a:pt x="0" y="0"/>
                </a:moveTo>
                <a:lnTo>
                  <a:pt x="3731782" y="0"/>
                </a:lnTo>
                <a:lnTo>
                  <a:pt x="3731782" y="5021219"/>
                </a:lnTo>
                <a:lnTo>
                  <a:pt x="0" y="5021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377996"/>
            <a:ext cx="13343022" cy="1833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SUBSTITUTA DE DURAMATER –</a:t>
            </a:r>
          </a:p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SUTURÁVEL E NÃO SUTURÁVEL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508255" y="4203534"/>
            <a:ext cx="3917674" cy="3340168"/>
          </a:xfrm>
          <a:custGeom>
            <a:avLst/>
            <a:gdLst/>
            <a:ahLst/>
            <a:cxnLst/>
            <a:rect r="r" b="b" t="t" l="l"/>
            <a:pathLst>
              <a:path h="3340168" w="3917674">
                <a:moveTo>
                  <a:pt x="0" y="0"/>
                </a:moveTo>
                <a:lnTo>
                  <a:pt x="3917674" y="0"/>
                </a:lnTo>
                <a:lnTo>
                  <a:pt x="3917674" y="3340168"/>
                </a:lnTo>
                <a:lnTo>
                  <a:pt x="0" y="3340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914161" y="6989475"/>
            <a:ext cx="4408034" cy="2839959"/>
          </a:xfrm>
          <a:custGeom>
            <a:avLst/>
            <a:gdLst/>
            <a:ahLst/>
            <a:cxnLst/>
            <a:rect r="r" b="b" t="t" l="l"/>
            <a:pathLst>
              <a:path h="2839959" w="4408034">
                <a:moveTo>
                  <a:pt x="0" y="0"/>
                </a:moveTo>
                <a:lnTo>
                  <a:pt x="4408035" y="0"/>
                </a:lnTo>
                <a:lnTo>
                  <a:pt x="4408035" y="2839959"/>
                </a:lnTo>
                <a:lnTo>
                  <a:pt x="0" y="28399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78613" y="3686132"/>
            <a:ext cx="8736196" cy="5487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matriz DuraGen é um do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s enxertos de cobertura mais seguros e eficazes para restauração e reparo da dura mater.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O gabarito de colágeno altamente poroso promove formação rápida de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coágulos de fibrina.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 matriz DuraGen oferece rapidamente fechamento impermeável para evitar vazamento de LCR enquanto promove o crescimento natural da dura.</a:t>
            </a:r>
          </a:p>
          <a:p>
            <a:pPr algn="l">
              <a:lnSpc>
                <a:spcPts val="3640"/>
              </a:lnSpc>
            </a:pPr>
          </a:p>
        </p:txBody>
      </p:sp>
    </p:spTree>
  </p:cSld>
  <p:clrMapOvr>
    <a:masterClrMapping/>
  </p:clrMapOvr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39958"/>
            <a:ext cx="13343022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SPLINT NASAL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613" y="3781313"/>
            <a:ext cx="9730736" cy="3201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Tem a fu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nção de promover o suporte septal em 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</a:t>
            </a: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rocedimentos cirúrgicos de otorrino, reduzindo a incidência de hematomas septais e aderências entre o septo e os cornetos.</a:t>
            </a:r>
          </a:p>
          <a:p>
            <a:pPr algn="l">
              <a:lnSpc>
                <a:spcPts val="3640"/>
              </a:lnSpc>
            </a:pP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Nessa versão com cânula, auxilia na ventilação e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assegura um melhor sono ao paciente.</a:t>
            </a:r>
          </a:p>
          <a:p>
            <a:pPr algn="l">
              <a:lnSpc>
                <a:spcPts val="364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567251" y="4280295"/>
            <a:ext cx="4257358" cy="4978005"/>
          </a:xfrm>
          <a:custGeom>
            <a:avLst/>
            <a:gdLst/>
            <a:ahLst/>
            <a:cxnLst/>
            <a:rect r="r" b="b" t="t" l="l"/>
            <a:pathLst>
              <a:path h="4978005" w="4257358">
                <a:moveTo>
                  <a:pt x="0" y="0"/>
                </a:moveTo>
                <a:lnTo>
                  <a:pt x="4257358" y="0"/>
                </a:lnTo>
                <a:lnTo>
                  <a:pt x="4257358" y="4978005"/>
                </a:lnTo>
                <a:lnTo>
                  <a:pt x="0" y="4978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1274" t="0" r="-25446" b="0"/>
            </a:stretch>
          </a:blipFill>
        </p:spPr>
      </p:sp>
    </p:spTree>
  </p:cSld>
  <p:clrMapOvr>
    <a:masterClrMapping/>
  </p:clrMapOvr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39958"/>
            <a:ext cx="13343022" cy="909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6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TALA INTRANASAL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8613" y="4145803"/>
            <a:ext cx="9730736" cy="2472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Tem a fu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nção de promover o suporte septal em 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p</a:t>
            </a:r>
            <a:r>
              <a:rPr lang="en-US" sz="28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rocedimentos cirúrgicos de otorrino, reduzindo a incidência de hematomas septais e aderências entre o septo e os cornetos</a:t>
            </a:r>
          </a:p>
          <a:p>
            <a:pPr algn="l">
              <a:lnSpc>
                <a:spcPts val="3920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0567251" y="4280295"/>
            <a:ext cx="4257358" cy="4978005"/>
          </a:xfrm>
          <a:custGeom>
            <a:avLst/>
            <a:gdLst/>
            <a:ahLst/>
            <a:cxnLst/>
            <a:rect r="r" b="b" t="t" l="l"/>
            <a:pathLst>
              <a:path h="4978005" w="4257358">
                <a:moveTo>
                  <a:pt x="0" y="0"/>
                </a:moveTo>
                <a:lnTo>
                  <a:pt x="4257358" y="0"/>
                </a:lnTo>
                <a:lnTo>
                  <a:pt x="4257358" y="4978005"/>
                </a:lnTo>
                <a:lnTo>
                  <a:pt x="0" y="4978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1274" t="0" r="-25446" b="0"/>
            </a:stretch>
          </a:blipFill>
        </p:spPr>
      </p:sp>
    </p:spTree>
  </p:cSld>
  <p:clrMapOvr>
    <a:masterClrMapping/>
  </p:clrMapOvr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47815" y="3952378"/>
            <a:ext cx="15207143" cy="4921885"/>
            <a:chOff x="0" y="0"/>
            <a:chExt cx="20276190" cy="65625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Contatos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44541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📞 Telefone: (61) 3343-2016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📧 E-mail: contato@pshospitalar.com.br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📍 Endereço: Trecho 3, conjunto 03, Bloco E, sala 306 e 308 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Guará, Brasília – DF – CEP 71215-300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🌐 Site: </a:t>
              </a:r>
              <a:r>
                <a:rPr lang="en-US" sz="3199" u="sng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  <a:hlinkClick r:id="rId3" tooltip="https://pshospitalar.com.br/?utm_source=chatgpt.com"/>
                </a:rPr>
                <a:t>pshospitalar.com.br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901581" y="5219359"/>
            <a:ext cx="15207143" cy="2112010"/>
            <a:chOff x="0" y="0"/>
            <a:chExt cx="20276190" cy="2816013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Obrigado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2108411"/>
              <a:ext cx="18305761" cy="7076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67404" y="1703649"/>
            <a:ext cx="15207143" cy="7207885"/>
            <a:chOff x="0" y="0"/>
            <a:chExt cx="20276190" cy="96105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Nossa equipe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75021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 força da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está em sua equipe. Reunimos profissionais com longa experiência e novos talentos, criando um ambiente colaborativo, inovador e em constante aprendizado.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sso time trabalha lado a lado com especialistas, sempre guiado por:</a:t>
              </a:r>
            </a:p>
            <a:p>
              <a:pPr algn="l">
                <a:lnSpc>
                  <a:spcPts val="4479"/>
                </a:lnSpc>
              </a:pP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Compr</a:t>
              </a: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omisso com a saúde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Paixão pela inovação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Dedicação a resultados consistentes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647286" y="1758135"/>
            <a:ext cx="16993429" cy="4388485"/>
            <a:chOff x="0" y="0"/>
            <a:chExt cx="22657905" cy="58513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2657905" cy="30310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Portifólio de Produtos</a:t>
              </a:r>
            </a:p>
            <a:p>
              <a:pPr algn="l">
                <a:lnSpc>
                  <a:spcPts val="9099"/>
                </a:lnSpc>
              </a:pP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645111"/>
              <a:ext cx="20456022" cy="22062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NEUROCIRURGIA – CRANIO 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4" id="4"/>
          <p:cNvSpPr txBox="true"/>
          <p:nvPr/>
        </p:nvSpPr>
        <p:spPr>
          <a:xfrm rot="0">
            <a:off x="578613" y="1811317"/>
            <a:ext cx="16993429" cy="733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b="true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PINOS PARA FIXAÇÃO DE CABEÇA - MAYFIELD®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353667" y="4506278"/>
            <a:ext cx="2183884" cy="5261956"/>
          </a:xfrm>
          <a:custGeom>
            <a:avLst/>
            <a:gdLst/>
            <a:ahLst/>
            <a:cxnLst/>
            <a:rect r="r" b="b" t="t" l="l"/>
            <a:pathLst>
              <a:path h="5261956" w="2183884">
                <a:moveTo>
                  <a:pt x="0" y="0"/>
                </a:moveTo>
                <a:lnTo>
                  <a:pt x="2183884" y="0"/>
                </a:lnTo>
                <a:lnTo>
                  <a:pt x="2183884" y="5261956"/>
                </a:lnTo>
                <a:lnTo>
                  <a:pt x="0" y="5261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230271" y="4506278"/>
            <a:ext cx="2147428" cy="5117702"/>
          </a:xfrm>
          <a:custGeom>
            <a:avLst/>
            <a:gdLst/>
            <a:ahLst/>
            <a:cxnLst/>
            <a:rect r="r" b="b" t="t" l="l"/>
            <a:pathLst>
              <a:path h="5117702" w="2147428">
                <a:moveTo>
                  <a:pt x="0" y="0"/>
                </a:moveTo>
                <a:lnTo>
                  <a:pt x="2147428" y="0"/>
                </a:lnTo>
                <a:lnTo>
                  <a:pt x="2147428" y="5117701"/>
                </a:lnTo>
                <a:lnTo>
                  <a:pt x="0" y="51177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353667" y="3645355"/>
            <a:ext cx="2246948" cy="547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Descartável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07564" y="3645355"/>
            <a:ext cx="3443486" cy="547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2A2E3A"/>
                </a:solidFill>
                <a:latin typeface="Helios"/>
                <a:ea typeface="Helios"/>
                <a:cs typeface="Helios"/>
                <a:sym typeface="Helios"/>
              </a:rPr>
              <a:t>Radiotransparente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DAGzcQL1ZFw</dc:identifier>
  <dcterms:modified xsi:type="dcterms:W3CDTF">2011-08-01T06:04:30Z</dcterms:modified>
  <cp:revision>1</cp:revision>
  <dc:title>PS HOSPITALAR - COMPLETO</dc:title>
</cp:coreProperties>
</file>