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Archivo Black" charset="1" panose="020B0A03020202020B04"/>
      <p:regular r:id="rId27"/>
    </p:embeddedFont>
    <p:embeddedFont>
      <p:font typeface="Klein Bold" charset="1" panose="02000503060000020004"/>
      <p:regular r:id="rId28"/>
    </p:embeddedFont>
    <p:embeddedFont>
      <p:font typeface="Arial Unicode" charset="1" panose="020B0604020202020204"/>
      <p:regular r:id="rId29"/>
    </p:embeddedFont>
    <p:embeddedFont>
      <p:font typeface="Helios" charset="1" panose="020B0504020202020204"/>
      <p:regular r:id="rId30"/>
    </p:embeddedFont>
    <p:embeddedFont>
      <p:font typeface="Helios Bold" charset="1" panose="020B070402020202020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9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2" Target="../media/image10.png" Type="http://schemas.openxmlformats.org/officeDocument/2006/relationships/image"/><Relationship Id="rId3" Target="../media/image11.jpe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8.pn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https://pshospitalar.com.br/?utm_source=chatgpt.com" TargetMode="External" Type="http://schemas.openxmlformats.org/officeDocument/2006/relationships/hyperlink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44524"/>
            <a:ext cx="18256674" cy="12171116"/>
          </a:xfrm>
          <a:custGeom>
            <a:avLst/>
            <a:gdLst/>
            <a:ahLst/>
            <a:cxnLst/>
            <a:rect r="r" b="b" t="t" l="l"/>
            <a:pathLst>
              <a:path h="12171116" w="18256674">
                <a:moveTo>
                  <a:pt x="0" y="0"/>
                </a:moveTo>
                <a:lnTo>
                  <a:pt x="18256674" y="0"/>
                </a:lnTo>
                <a:lnTo>
                  <a:pt x="18256674" y="12171115"/>
                </a:lnTo>
                <a:lnTo>
                  <a:pt x="0" y="121711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466927" y="-4280359"/>
            <a:ext cx="10812392" cy="10812392"/>
          </a:xfrm>
          <a:custGeom>
            <a:avLst/>
            <a:gdLst/>
            <a:ahLst/>
            <a:cxnLst/>
            <a:rect r="r" b="b" t="t" l="l"/>
            <a:pathLst>
              <a:path h="10812392" w="10812392">
                <a:moveTo>
                  <a:pt x="0" y="0"/>
                </a:moveTo>
                <a:lnTo>
                  <a:pt x="10812393" y="0"/>
                </a:lnTo>
                <a:lnTo>
                  <a:pt x="10812393" y="10812392"/>
                </a:lnTo>
                <a:lnTo>
                  <a:pt x="0" y="10812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07200" y="4432068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7078" y="7902203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2"/>
                </a:lnTo>
                <a:lnTo>
                  <a:pt x="0" y="5764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28187" y="1343114"/>
            <a:ext cx="5933717" cy="6177909"/>
          </a:xfrm>
          <a:custGeom>
            <a:avLst/>
            <a:gdLst/>
            <a:ahLst/>
            <a:cxnLst/>
            <a:rect r="r" b="b" t="t" l="l"/>
            <a:pathLst>
              <a:path h="6177909" w="5933717">
                <a:moveTo>
                  <a:pt x="0" y="0"/>
                </a:moveTo>
                <a:lnTo>
                  <a:pt x="5933716" y="0"/>
                </a:lnTo>
                <a:lnTo>
                  <a:pt x="5933716" y="6177909"/>
                </a:lnTo>
                <a:lnTo>
                  <a:pt x="0" y="6177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65133">
            <a:off x="13778162" y="8425213"/>
            <a:ext cx="3662880" cy="904947"/>
          </a:xfrm>
          <a:custGeom>
            <a:avLst/>
            <a:gdLst/>
            <a:ahLst/>
            <a:cxnLst/>
            <a:rect r="r" b="b" t="t" l="l"/>
            <a:pathLst>
              <a:path h="904947" w="3662880">
                <a:moveTo>
                  <a:pt x="0" y="0"/>
                </a:moveTo>
                <a:lnTo>
                  <a:pt x="3662881" y="0"/>
                </a:lnTo>
                <a:lnTo>
                  <a:pt x="3662881" y="904947"/>
                </a:lnTo>
                <a:lnTo>
                  <a:pt x="0" y="9049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30790" y="7968878"/>
            <a:ext cx="12528510" cy="596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99"/>
              </a:lnSpc>
            </a:pPr>
            <a:r>
              <a:rPr lang="en-US" sz="4410" spc="-57">
                <a:solidFill>
                  <a:srgbClr val="001B39"/>
                </a:solidFill>
                <a:latin typeface="Archivo Black"/>
                <a:ea typeface="Archivo Black"/>
                <a:cs typeface="Archivo Black"/>
                <a:sym typeface="Archivo Black"/>
              </a:rPr>
              <a:t>"</a:t>
            </a:r>
            <a:r>
              <a:rPr lang="en-US" sz="4410" spc="-57">
                <a:solidFill>
                  <a:srgbClr val="001B39"/>
                </a:solidFill>
                <a:latin typeface="Archivo Black"/>
                <a:ea typeface="Archivo Black"/>
                <a:cs typeface="Archivo Black"/>
                <a:sym typeface="Archivo Black"/>
              </a:rPr>
              <a:t>Duas décadas de excelência cirúrgica"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283632"/>
            <a:ext cx="16993429" cy="1769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4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ESFERAS RETRORREFLEXIVAS PARA</a:t>
            </a:r>
          </a:p>
          <a:p>
            <a:pPr algn="l">
              <a:lnSpc>
                <a:spcPts val="7020"/>
              </a:lnSpc>
            </a:pPr>
            <a:r>
              <a:rPr lang="en-US" sz="54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NEURONAVEGAÇÃO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479441" y="4340169"/>
            <a:ext cx="6615812" cy="3763587"/>
          </a:xfrm>
          <a:custGeom>
            <a:avLst/>
            <a:gdLst/>
            <a:ahLst/>
            <a:cxnLst/>
            <a:rect r="r" b="b" t="t" l="l"/>
            <a:pathLst>
              <a:path h="3763587" w="6615812">
                <a:moveTo>
                  <a:pt x="0" y="0"/>
                </a:moveTo>
                <a:lnTo>
                  <a:pt x="6615812" y="0"/>
                </a:lnTo>
                <a:lnTo>
                  <a:pt x="6615812" y="3763587"/>
                </a:lnTo>
                <a:lnTo>
                  <a:pt x="0" y="37635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486150"/>
            <a:ext cx="9876777" cy="5939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equipamento que ajuda cirurgiões a localizar e operar áreas do cérebro com mais precisão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neuronavegador usa imagens de tomografia computadorizada ou ressonância magnética para criar um modelo tridimensional do cérebro do paciente.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modelo é sobreposto ao cérebro do paciente, permitindo que o cirurgião visualize o local exato em que está operando.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cirurgião pode usar o neuronavegador para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planejar a cirurgia e localizar o albo durante o procedimento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26544"/>
            <a:ext cx="16993429" cy="883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4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MICRODISSECTOR CONNECT PEN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635117" y="3988602"/>
            <a:ext cx="7626871" cy="5269698"/>
          </a:xfrm>
          <a:custGeom>
            <a:avLst/>
            <a:gdLst/>
            <a:ahLst/>
            <a:cxnLst/>
            <a:rect r="r" b="b" t="t" l="l"/>
            <a:pathLst>
              <a:path h="5269698" w="7626871">
                <a:moveTo>
                  <a:pt x="0" y="0"/>
                </a:moveTo>
                <a:lnTo>
                  <a:pt x="7626872" y="0"/>
                </a:lnTo>
                <a:lnTo>
                  <a:pt x="7626872" y="5269698"/>
                </a:lnTo>
                <a:lnTo>
                  <a:pt x="0" y="52696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52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192536"/>
            <a:ext cx="7555453" cy="6478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MICRODISSECTOR CONNECT PEN possui a função de realizar ablação, coagulação, corte, dissecção e cauterização de tecidos (Tecido epitelial, tecido conjuntivo (adiposo, cartilaginoso, ósseo e sanguíneo), tecido muscular (liso, esquelético e cardíaco) e tecido nervoso) em procedimentos cirúrgicos monopolar.</a:t>
            </a:r>
          </a:p>
          <a:p>
            <a:pPr algn="l">
              <a:lnSpc>
                <a:spcPts val="3220"/>
              </a:lnSpc>
            </a:pP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DISSECTOR RETO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DISSECTOR RETO 45°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DISSECTOR 45°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DISSECTOR 90°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DISSECTOR CURVO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DISSECTOR EM CURVA 45°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DISSECTOR EM CONTORNO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ATM</a:t>
            </a:r>
          </a:p>
          <a:p>
            <a:pPr algn="l">
              <a:lnSpc>
                <a:spcPts val="3920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26544"/>
            <a:ext cx="16993429" cy="883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4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PB SAFEBLEND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468985" y="3478708"/>
            <a:ext cx="6078573" cy="5354183"/>
          </a:xfrm>
          <a:custGeom>
            <a:avLst/>
            <a:gdLst/>
            <a:ahLst/>
            <a:cxnLst/>
            <a:rect r="r" b="b" t="t" l="l"/>
            <a:pathLst>
              <a:path h="5354183" w="6078573">
                <a:moveTo>
                  <a:pt x="0" y="0"/>
                </a:moveTo>
                <a:lnTo>
                  <a:pt x="6078573" y="0"/>
                </a:lnTo>
                <a:lnTo>
                  <a:pt x="6078573" y="5354184"/>
                </a:lnTo>
                <a:lnTo>
                  <a:pt x="0" y="5354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192536"/>
            <a:ext cx="7555453" cy="6478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O PB SafeBlend possui a função de realizar a coagulação, dissecação ou fulguração eletrocirúrgica, em procedimentos cirúrgicos delicados, cujo mínimo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dano térmico aos tecidos adjacentes é fundamental.</a:t>
            </a:r>
          </a:p>
          <a:p>
            <a:pPr algn="l">
              <a:lnSpc>
                <a:spcPts val="3220"/>
              </a:lnSpc>
            </a:pP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Sua ponta ativa em material nobre e polida evita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aderência de tecido e proporciona a transferência de calor para longe da ponta, evitando o sobreaquecimento dos tecidos adjacentes.</a:t>
            </a:r>
          </a:p>
          <a:p>
            <a:pPr algn="l">
              <a:lnSpc>
                <a:spcPts val="3220"/>
              </a:lnSpc>
            </a:pP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Tais características permitem a preservação das estruturas, evitando possíveis sangramentos e melhorando o pós-operatório. A ponta ativa com movimento de pinçamento facilita a hemostasia, oferecendo segurança e precisão no ato cirúrgico.</a:t>
            </a:r>
          </a:p>
          <a:p>
            <a:pPr algn="l">
              <a:lnSpc>
                <a:spcPts val="3920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FRESAS CIRURGICAS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462372" y="3689236"/>
            <a:ext cx="2387154" cy="5313870"/>
          </a:xfrm>
          <a:custGeom>
            <a:avLst/>
            <a:gdLst/>
            <a:ahLst/>
            <a:cxnLst/>
            <a:rect r="r" b="b" t="t" l="l"/>
            <a:pathLst>
              <a:path h="5313870" w="2387154">
                <a:moveTo>
                  <a:pt x="0" y="0"/>
                </a:moveTo>
                <a:lnTo>
                  <a:pt x="2387154" y="0"/>
                </a:lnTo>
                <a:lnTo>
                  <a:pt x="2387154" y="5313870"/>
                </a:lnTo>
                <a:lnTo>
                  <a:pt x="0" y="53138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120082" y="4408963"/>
            <a:ext cx="2342290" cy="5186499"/>
          </a:xfrm>
          <a:custGeom>
            <a:avLst/>
            <a:gdLst/>
            <a:ahLst/>
            <a:cxnLst/>
            <a:rect r="r" b="b" t="t" l="l"/>
            <a:pathLst>
              <a:path h="5186499" w="2342290">
                <a:moveTo>
                  <a:pt x="0" y="0"/>
                </a:moveTo>
                <a:lnTo>
                  <a:pt x="2342290" y="0"/>
                </a:lnTo>
                <a:lnTo>
                  <a:pt x="2342290" y="5186500"/>
                </a:lnTo>
                <a:lnTo>
                  <a:pt x="0" y="5186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4184536"/>
            <a:ext cx="9376184" cy="3357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Tem por finalidade realiza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 perfurações,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cortes, acabamento, desbastes e raspagem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óssea em procedimentos cirúrgicos em ortopedia, otorrino, cabeça e pescoço, BucoMaxilo, coluna e crânio.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MINI CANULAS DE MICRODEBRIDAÇÃO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106448" y="4506239"/>
            <a:ext cx="6988806" cy="3597517"/>
          </a:xfrm>
          <a:custGeom>
            <a:avLst/>
            <a:gdLst/>
            <a:ahLst/>
            <a:cxnLst/>
            <a:rect r="r" b="b" t="t" l="l"/>
            <a:pathLst>
              <a:path h="3597517" w="6988806">
                <a:moveTo>
                  <a:pt x="0" y="0"/>
                </a:moveTo>
                <a:lnTo>
                  <a:pt x="6988805" y="0"/>
                </a:lnTo>
                <a:lnTo>
                  <a:pt x="6988805" y="3597517"/>
                </a:lnTo>
                <a:lnTo>
                  <a:pt x="0" y="3597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4184536"/>
            <a:ext cx="9376184" cy="3357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São utilizadas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em conjunto com o equipamento Shaver em cirurgias minimamente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inva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sivas, realizando simultaneamente o corte, a debridação e a eliminação de partes ósseas, moles e cartilaginosos.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CÂNULA DE NASO ENDOSCOPIA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711527" y="4251211"/>
            <a:ext cx="5404339" cy="3097043"/>
          </a:xfrm>
          <a:custGeom>
            <a:avLst/>
            <a:gdLst/>
            <a:ahLst/>
            <a:cxnLst/>
            <a:rect r="r" b="b" t="t" l="l"/>
            <a:pathLst>
              <a:path h="3097043" w="5404339">
                <a:moveTo>
                  <a:pt x="0" y="0"/>
                </a:moveTo>
                <a:lnTo>
                  <a:pt x="5404340" y="0"/>
                </a:lnTo>
                <a:lnTo>
                  <a:pt x="5404340" y="3097043"/>
                </a:lnTo>
                <a:lnTo>
                  <a:pt x="0" y="3097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621898" y="7080929"/>
            <a:ext cx="4688092" cy="2871984"/>
          </a:xfrm>
          <a:custGeom>
            <a:avLst/>
            <a:gdLst/>
            <a:ahLst/>
            <a:cxnLst/>
            <a:rect r="r" b="b" t="t" l="l"/>
            <a:pathLst>
              <a:path h="2871984" w="4688092">
                <a:moveTo>
                  <a:pt x="0" y="0"/>
                </a:moveTo>
                <a:lnTo>
                  <a:pt x="4688092" y="0"/>
                </a:lnTo>
                <a:lnTo>
                  <a:pt x="4688092" y="2871984"/>
                </a:lnTo>
                <a:lnTo>
                  <a:pt x="0" y="28719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4184536"/>
            <a:ext cx="9376184" cy="3357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mposto por 1 par de Splint Nasal, 1 Equipo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 1 Cânula guia de Ótica. Auxilia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na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irrigação, promovem a limpeza e a proteção da ótica em cirurgias de otorrino e o suporte septal no pós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cirúrgico.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39958"/>
            <a:ext cx="13343022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SELANTE DURAL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3494360"/>
            <a:ext cx="10516443" cy="5029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Durante procedimento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 neurocirúrgicos, é essencial evitar vazamento liquorico (LCR) para reduzir possíveis eventos adversos e garantir resultados positivos para o paciente. 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istema de selante dural DuraSeal® em hidrogel feito com tecnologia de polímero específico oferece uma vedação hermética rápida e eficaz durante a cirurgia e no período crítico de cicatrização.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sistema de selante dural DuraSeal composto por Polietileno Glicol (PEG) está destinado como complemento a métodos de reparação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da Duramáter.</a:t>
            </a:r>
          </a:p>
          <a:p>
            <a:pPr algn="l">
              <a:lnSpc>
                <a:spcPts val="364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474859" y="3952378"/>
            <a:ext cx="3731782" cy="5021219"/>
          </a:xfrm>
          <a:custGeom>
            <a:avLst/>
            <a:gdLst/>
            <a:ahLst/>
            <a:cxnLst/>
            <a:rect r="r" b="b" t="t" l="l"/>
            <a:pathLst>
              <a:path h="5021219" w="3731782">
                <a:moveTo>
                  <a:pt x="0" y="0"/>
                </a:moveTo>
                <a:lnTo>
                  <a:pt x="3731782" y="0"/>
                </a:lnTo>
                <a:lnTo>
                  <a:pt x="3731782" y="5021219"/>
                </a:lnTo>
                <a:lnTo>
                  <a:pt x="0" y="5021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377996"/>
            <a:ext cx="13343022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SUBSTITUTA DE DURAMATER –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SUTURÁVEL E NÃO SUTURÁVEL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508255" y="4203534"/>
            <a:ext cx="3917674" cy="3340168"/>
          </a:xfrm>
          <a:custGeom>
            <a:avLst/>
            <a:gdLst/>
            <a:ahLst/>
            <a:cxnLst/>
            <a:rect r="r" b="b" t="t" l="l"/>
            <a:pathLst>
              <a:path h="3340168" w="3917674">
                <a:moveTo>
                  <a:pt x="0" y="0"/>
                </a:moveTo>
                <a:lnTo>
                  <a:pt x="3917674" y="0"/>
                </a:lnTo>
                <a:lnTo>
                  <a:pt x="3917674" y="3340168"/>
                </a:lnTo>
                <a:lnTo>
                  <a:pt x="0" y="3340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914161" y="6989475"/>
            <a:ext cx="4408034" cy="2839959"/>
          </a:xfrm>
          <a:custGeom>
            <a:avLst/>
            <a:gdLst/>
            <a:ahLst/>
            <a:cxnLst/>
            <a:rect r="r" b="b" t="t" l="l"/>
            <a:pathLst>
              <a:path h="2839959" w="4408034">
                <a:moveTo>
                  <a:pt x="0" y="0"/>
                </a:moveTo>
                <a:lnTo>
                  <a:pt x="4408035" y="0"/>
                </a:lnTo>
                <a:lnTo>
                  <a:pt x="4408035" y="2839959"/>
                </a:lnTo>
                <a:lnTo>
                  <a:pt x="0" y="2839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3686132"/>
            <a:ext cx="8736196" cy="548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matriz DuraGen é um do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 enxertos de cobertura mais seguros e eficazes para restauração e reparo da dura mater.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gabarito de colágeno altamente poroso promove formação rápida de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coágulos de fibrina.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matriz DuraGen oferece rapidamente fechamento impermeável para evitar vazamento de LCR enquanto promove o crescimento natural da dura.</a:t>
            </a:r>
          </a:p>
          <a:p>
            <a:pPr algn="l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39958"/>
            <a:ext cx="13343022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SPLINT NASAL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3781313"/>
            <a:ext cx="9730736" cy="3201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Tem a fu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nção de promover o suporte septal em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rocedimentos cirúrgicos de otorrino, reduzindo a incidência de hematomas septais e aderências entre o septo e os cornetos.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Nessa versão com cânula, auxilia na ventilação e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assegura um melhor sono ao paciente.</a:t>
            </a:r>
          </a:p>
          <a:p>
            <a:pPr algn="l">
              <a:lnSpc>
                <a:spcPts val="364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567251" y="4280295"/>
            <a:ext cx="4257358" cy="4978005"/>
          </a:xfrm>
          <a:custGeom>
            <a:avLst/>
            <a:gdLst/>
            <a:ahLst/>
            <a:cxnLst/>
            <a:rect r="r" b="b" t="t" l="l"/>
            <a:pathLst>
              <a:path h="4978005" w="4257358">
                <a:moveTo>
                  <a:pt x="0" y="0"/>
                </a:moveTo>
                <a:lnTo>
                  <a:pt x="4257358" y="0"/>
                </a:lnTo>
                <a:lnTo>
                  <a:pt x="4257358" y="4978005"/>
                </a:lnTo>
                <a:lnTo>
                  <a:pt x="0" y="4978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1274" t="0" r="-25446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39958"/>
            <a:ext cx="13343022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TALA INTRANASAL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4145803"/>
            <a:ext cx="9730736" cy="2472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Tem a fu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nção de promover o suporte septal em 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rocedimentos cirúrgicos de otorrino, reduzindo a incidência de hematomas septais e aderências entre o septo e os cornetos</a:t>
            </a:r>
          </a:p>
          <a:p>
            <a:pPr algn="l">
              <a:lnSpc>
                <a:spcPts val="392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567251" y="4280295"/>
            <a:ext cx="4257358" cy="4978005"/>
          </a:xfrm>
          <a:custGeom>
            <a:avLst/>
            <a:gdLst/>
            <a:ahLst/>
            <a:cxnLst/>
            <a:rect r="r" b="b" t="t" l="l"/>
            <a:pathLst>
              <a:path h="4978005" w="4257358">
                <a:moveTo>
                  <a:pt x="0" y="0"/>
                </a:moveTo>
                <a:lnTo>
                  <a:pt x="4257358" y="0"/>
                </a:lnTo>
                <a:lnTo>
                  <a:pt x="4257358" y="4978005"/>
                </a:lnTo>
                <a:lnTo>
                  <a:pt x="0" y="4978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1274" t="0" r="-25446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38B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14000"/>
            </a:blip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2733654"/>
            <a:ext cx="18288000" cy="7553346"/>
            <a:chOff x="0" y="0"/>
            <a:chExt cx="4816593" cy="19893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989359"/>
            </a:xfrm>
            <a:custGeom>
              <a:avLst/>
              <a:gdLst/>
              <a:ahLst/>
              <a:cxnLst/>
              <a:rect r="r" b="b" t="t" l="l"/>
              <a:pathLst>
                <a:path h="198935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989359"/>
                  </a:lnTo>
                  <a:lnTo>
                    <a:pt x="0" y="198935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66675"/>
              <a:ext cx="4816593" cy="20560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4639504" y="1053053"/>
            <a:ext cx="9008992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b="true" sz="6999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Agenda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077" t="0" r="-7077" b="-49323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3459025" y="4240166"/>
            <a:ext cx="13555402" cy="4092769"/>
            <a:chOff x="0" y="0"/>
            <a:chExt cx="18073870" cy="5457025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58159" y="1370579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02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2830048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03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46527" y="-89742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01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506155" y="248230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Quem somos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506155" y="1747945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Nossa Missão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2506155" y="3168020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Histórico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6527" y="4289517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04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2506155" y="4627489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Áreas de atuação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9358005" y="1409973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06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358005" y="2943147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07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358005" y="-114300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05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11197498" y="236535"/>
              <a:ext cx="6876371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Inovação e Tecnologia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1197498" y="1708551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Nossa Equipe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11197498" y="3179652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Neurocirurgia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9358005" y="4289517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08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1197498" y="4627489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Contato</a:t>
              </a: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-6023771" y="3078978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2" y="0"/>
                </a:lnTo>
                <a:lnTo>
                  <a:pt x="8461602" y="8461603"/>
                </a:lnTo>
                <a:lnTo>
                  <a:pt x="0" y="8461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57078" y="7902203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2"/>
                </a:lnTo>
                <a:lnTo>
                  <a:pt x="0" y="57643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1" id="31"/>
          <p:cNvSpPr/>
          <p:nvPr/>
        </p:nvSpPr>
        <p:spPr>
          <a:xfrm flipH="true" flipV="true">
            <a:off x="9935747" y="4240166"/>
            <a:ext cx="0" cy="4437242"/>
          </a:xfrm>
          <a:prstGeom prst="line">
            <a:avLst/>
          </a:prstGeom>
          <a:ln cap="flat" w="38100">
            <a:solidFill>
              <a:srgbClr val="000000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32" id="32"/>
          <p:cNvSpPr/>
          <p:nvPr/>
        </p:nvSpPr>
        <p:spPr>
          <a:xfrm flipH="false" flipV="false" rot="-10800000">
            <a:off x="15460010" y="6275535"/>
            <a:ext cx="2827990" cy="4114800"/>
          </a:xfrm>
          <a:custGeom>
            <a:avLst/>
            <a:gdLst/>
            <a:ahLst/>
            <a:cxnLst/>
            <a:rect r="r" b="b" t="t" l="l"/>
            <a:pathLst>
              <a:path h="4114800" w="282799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47815" y="3952378"/>
            <a:ext cx="15207143" cy="4921885"/>
            <a:chOff x="0" y="0"/>
            <a:chExt cx="20276190" cy="65625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Contatos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4454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📞 Telefone: (61) 3343-2016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📧 E-mail: contato@pshospitalar.com.br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📍 Endereço: Trecho 3, conjunto 03, Bloco E, sala 306 e 308 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Guará, Brasília – DF – CEP 71215-300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🌐 Site: </a:t>
              </a:r>
              <a:r>
                <a:rPr lang="en-US" sz="3199" u="sng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  <a:hlinkClick r:id="rId3" tooltip="https://pshospitalar.com.br/?utm_source=chatgpt.com"/>
                </a:rPr>
                <a:t>pshospitalar.com.br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01581" y="5219359"/>
            <a:ext cx="15207143" cy="2112010"/>
            <a:chOff x="0" y="0"/>
            <a:chExt cx="20276190" cy="2816013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Obrigado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108411"/>
              <a:ext cx="18305761" cy="707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45252"/>
            <a:ext cx="13737561" cy="7769860"/>
            <a:chOff x="0" y="0"/>
            <a:chExt cx="18316748" cy="103598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18316748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Quem somos</a:t>
              </a:r>
              <a:r>
                <a:rPr lang="en-US" sz="6999" b="true">
                  <a:solidFill>
                    <a:srgbClr val="2A2E3A"/>
                  </a:solidFill>
                  <a:latin typeface="Klein Bold"/>
                  <a:ea typeface="Klein Bold"/>
                  <a:cs typeface="Klein Bold"/>
                  <a:sym typeface="Klein Bold"/>
                </a:rPr>
                <a:t>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6536737" cy="8251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Há mais de 24 anos,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é referência no fornecimento de instrumentos cirúrgicos de alta precisão, atendendo com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excelência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procedimentos de crânio, coluna e tratamento da dor.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compromisso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é com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vida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. Cada produto é pensado para oferecer segurança, confiabilidade e inovação, ajudando médicos e equipes de saúde a alcançar resultados ainda mais positivos.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Combinamos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experiência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, tecnologia e dedicação para contribuir com o avanço da medicina no Brasil.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45252"/>
            <a:ext cx="15207143" cy="7769860"/>
            <a:chOff x="0" y="0"/>
            <a:chExt cx="20276190" cy="103598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Histórico e legado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8251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Fundada em Brasília,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nasceu com o objetivo de transformar a realidade hospitalar através da qualidade e da inovação em materiais cirúrgicos.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Ao longo de mais de duas década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s, participamos de milhares de procedimentos, sempre priorizando: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Segurança do paciente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Eficiência dos resultados cirúrgicos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Apoio constante às equipes médicas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Hoje, nos orgulhamos de ser reconhecidos como um parceiro confiável por clínicas, hospitais e profissionais de saúde.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50015"/>
            <a:ext cx="15207143" cy="7760335"/>
            <a:chOff x="0" y="0"/>
            <a:chExt cx="20276190" cy="103471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Área da atuação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82387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Nossos produtos são desenvolvidos para atender às principais necessidades cirúrgicas de alta complexidade: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Crânio: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Instrumentos neurocirúrgicos de última geração, que garantem precisão, confiabilidade e segurança.</a:t>
              </a: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Coluna: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Tecnologia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inovadoras que permitem procedimentos mais seguros e eficazes, focados em restauração de mobilidade e alívio da dor.</a:t>
              </a: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Tratamento da Dor: 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Soluções minimamente invasivas que devolvem qualidade de vida aos pacientes, reduzindo riscos e acelerando a recuperação.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67404" y="1717936"/>
            <a:ext cx="15207143" cy="7179310"/>
            <a:chOff x="0" y="0"/>
            <a:chExt cx="20276190" cy="95724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Inovação e tecnologia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74640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alia experiência de mercado a tecnologia de ponta.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Investimos em pesquisa e desenvolvimento.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Acompanhamos de perto as tendências globais em cirurgia.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Oferecem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instr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u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mento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de alto padrão para que cada procedimento seja mais eficiente, seguro e minimamente invasivo.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 foco é claro: apoiar médicos e pacientes na busca por resultados de excelência.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67404" y="1703649"/>
            <a:ext cx="15207143" cy="7207885"/>
            <a:chOff x="0" y="0"/>
            <a:chExt cx="20276190" cy="96105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Nossa equipe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7502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 força da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está em sua equipe. Reunimos profissionais com longa experiência e novos talentos, criando um ambiente colaborativo, inovador e em constante aprendizado.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sso time trabalha lado a lado com especialistas, sempre guiado por:</a:t>
              </a:r>
            </a:p>
            <a:p>
              <a:pPr algn="l">
                <a:lnSpc>
                  <a:spcPts val="4479"/>
                </a:lnSpc>
              </a:pP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Compr</a:t>
              </a: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omisso com a saúde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Paixão pela inovação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Dedicação a resultados consistentes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47286" y="1758135"/>
            <a:ext cx="16993429" cy="4388485"/>
            <a:chOff x="0" y="0"/>
            <a:chExt cx="22657905" cy="58513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2657905" cy="3031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Portifólio de Produtos</a:t>
              </a:r>
            </a:p>
            <a:p>
              <a:pPr algn="l">
                <a:lnSpc>
                  <a:spcPts val="9099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645111"/>
              <a:ext cx="20456022" cy="22062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OTORRINOLARINGOLOGIA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11317"/>
            <a:ext cx="16993429" cy="733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PINOS PARA FIXAÇÃO DE CABEÇA - MAYFIELD®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353667" y="4506278"/>
            <a:ext cx="2183884" cy="5261956"/>
          </a:xfrm>
          <a:custGeom>
            <a:avLst/>
            <a:gdLst/>
            <a:ahLst/>
            <a:cxnLst/>
            <a:rect r="r" b="b" t="t" l="l"/>
            <a:pathLst>
              <a:path h="5261956" w="2183884">
                <a:moveTo>
                  <a:pt x="0" y="0"/>
                </a:moveTo>
                <a:lnTo>
                  <a:pt x="2183884" y="0"/>
                </a:lnTo>
                <a:lnTo>
                  <a:pt x="2183884" y="5261956"/>
                </a:lnTo>
                <a:lnTo>
                  <a:pt x="0" y="5261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30271" y="4506278"/>
            <a:ext cx="2147428" cy="5117702"/>
          </a:xfrm>
          <a:custGeom>
            <a:avLst/>
            <a:gdLst/>
            <a:ahLst/>
            <a:cxnLst/>
            <a:rect r="r" b="b" t="t" l="l"/>
            <a:pathLst>
              <a:path h="5117702" w="2147428">
                <a:moveTo>
                  <a:pt x="0" y="0"/>
                </a:moveTo>
                <a:lnTo>
                  <a:pt x="2147428" y="0"/>
                </a:lnTo>
                <a:lnTo>
                  <a:pt x="2147428" y="5117701"/>
                </a:lnTo>
                <a:lnTo>
                  <a:pt x="0" y="5117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353667" y="3645355"/>
            <a:ext cx="2246948" cy="54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Descartável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07564" y="3645355"/>
            <a:ext cx="3443486" cy="54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Radiotransparente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DAGzK8qLqKE</dc:identifier>
  <dcterms:modified xsi:type="dcterms:W3CDTF">2011-08-01T06:04:30Z</dcterms:modified>
  <cp:revision>1</cp:revision>
  <dc:title>PS HOSPITALAR - OTORRINOLARINGOLOGIA</dc:title>
</cp:coreProperties>
</file>